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96" r:id="rId6"/>
    <p:sldMasterId id="2147483721" r:id="rId7"/>
    <p:sldMasterId id="2147483684" r:id="rId8"/>
  </p:sldMasterIdLst>
  <p:sldIdLst>
    <p:sldId id="256" r:id="rId9"/>
    <p:sldId id="258" r:id="rId10"/>
    <p:sldId id="259" r:id="rId11"/>
    <p:sldId id="260" r:id="rId12"/>
    <p:sldId id="274" r:id="rId13"/>
    <p:sldId id="276" r:id="rId14"/>
    <p:sldId id="277" r:id="rId15"/>
    <p:sldId id="278" r:id="rId16"/>
    <p:sldId id="262" r:id="rId17"/>
    <p:sldId id="263" r:id="rId18"/>
    <p:sldId id="264" r:id="rId19"/>
    <p:sldId id="265" r:id="rId20"/>
    <p:sldId id="266" r:id="rId21"/>
    <p:sldId id="267" r:id="rId22"/>
    <p:sldId id="270" r:id="rId23"/>
    <p:sldId id="281" r:id="rId24"/>
    <p:sldId id="283" r:id="rId25"/>
    <p:sldId id="268" r:id="rId26"/>
    <p:sldId id="269" r:id="rId27"/>
    <p:sldId id="284"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BB6A4-3695-41CE-9175-74BCB5C133D5}" v="156" dt="2024-01-10T16:10:00.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59" d="100"/>
          <a:sy n="59" d="100"/>
        </p:scale>
        <p:origin x="96"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G Logo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pic>
        <p:nvPicPr>
          <p:cNvPr id="8" name="Picture 7" descr="Sheffield City Council">
            <a:extLst>
              <a:ext uri="{FF2B5EF4-FFF2-40B4-BE49-F238E27FC236}">
                <a16:creationId xmlns:a16="http://schemas.microsoft.com/office/drawing/2014/main" id="{C724E30D-192F-4618-9D8D-33E9E4BE91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25978" y="2277885"/>
            <a:ext cx="1271102" cy="997723"/>
          </a:xfrm>
          <a:prstGeom prst="rect">
            <a:avLst/>
          </a:prstGeom>
        </p:spPr>
      </p:pic>
      <p:pic>
        <p:nvPicPr>
          <p:cNvPr id="10" name="Picture 9" descr="BiG Challenge">
            <a:extLst>
              <a:ext uri="{FF2B5EF4-FFF2-40B4-BE49-F238E27FC236}">
                <a16:creationId xmlns:a16="http://schemas.microsoft.com/office/drawing/2014/main" id="{DD844948-E73A-C0F3-19DE-F625FC236D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85999" y="730"/>
            <a:ext cx="7715251" cy="5814055"/>
          </a:xfrm>
          <a:prstGeom prst="rect">
            <a:avLst/>
          </a:prstGeom>
        </p:spPr>
      </p:pic>
    </p:spTree>
    <p:extLst>
      <p:ext uri="{BB962C8B-B14F-4D97-AF65-F5344CB8AC3E}">
        <p14:creationId xmlns:p14="http://schemas.microsoft.com/office/powerpoint/2010/main" val="207221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98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34256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340076"/>
            <a:ext cx="3932237"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0193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9788" y="2369574"/>
            <a:ext cx="3932237"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658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7498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82288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in 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grpSp>
        <p:nvGrpSpPr>
          <p:cNvPr id="2" name="Group 1">
            <a:extLst>
              <a:ext uri="{FF2B5EF4-FFF2-40B4-BE49-F238E27FC236}">
                <a16:creationId xmlns:a16="http://schemas.microsoft.com/office/drawing/2014/main" id="{36F93BFA-87C4-4205-B475-E6FB100CD331}"/>
              </a:ext>
            </a:extLst>
          </p:cNvPr>
          <p:cNvGrpSpPr/>
          <p:nvPr userDrawn="1"/>
        </p:nvGrpSpPr>
        <p:grpSpPr>
          <a:xfrm>
            <a:off x="7118876" y="393348"/>
            <a:ext cx="4688679" cy="1131594"/>
            <a:chOff x="3678905" y="4765323"/>
            <a:chExt cx="4688679" cy="1131594"/>
          </a:xfrm>
        </p:grpSpPr>
        <p:pic>
          <p:nvPicPr>
            <p:cNvPr id="13" name="Picture 12" descr="European Union - European Social Fund">
              <a:extLst>
                <a:ext uri="{FF2B5EF4-FFF2-40B4-BE49-F238E27FC236}">
                  <a16:creationId xmlns:a16="http://schemas.microsoft.com/office/drawing/2014/main" id="{51DF5FBD-718F-47F1-A5A0-17F52AABB0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41480" y="4765323"/>
              <a:ext cx="1137408" cy="1131594"/>
            </a:xfrm>
            <a:prstGeom prst="rect">
              <a:avLst/>
            </a:prstGeom>
          </p:spPr>
        </p:pic>
        <p:pic>
          <p:nvPicPr>
            <p:cNvPr id="15" name="Picture 14" descr="Sheffield City Council">
              <a:extLst>
                <a:ext uri="{FF2B5EF4-FFF2-40B4-BE49-F238E27FC236}">
                  <a16:creationId xmlns:a16="http://schemas.microsoft.com/office/drawing/2014/main" id="{57A3497F-26DE-4336-85BF-1DE661A237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30177" y="4817587"/>
              <a:ext cx="1137407" cy="892782"/>
            </a:xfrm>
            <a:prstGeom prst="rect">
              <a:avLst/>
            </a:prstGeom>
          </p:spPr>
        </p:pic>
        <p:pic>
          <p:nvPicPr>
            <p:cNvPr id="16" name="Picture 15" descr="See It Be It In Sheffield">
              <a:extLst>
                <a:ext uri="{FF2B5EF4-FFF2-40B4-BE49-F238E27FC236}">
                  <a16:creationId xmlns:a16="http://schemas.microsoft.com/office/drawing/2014/main" id="{E35CF1E1-A3C0-415D-9C9D-90106DFBC2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r="6605"/>
            <a:stretch/>
          </p:blipFill>
          <p:spPr>
            <a:xfrm>
              <a:off x="3678905" y="4817011"/>
              <a:ext cx="1711286" cy="743825"/>
            </a:xfrm>
            <a:prstGeom prst="rect">
              <a:avLst/>
            </a:prstGeom>
          </p:spPr>
        </p:pic>
      </p:grpSp>
      <p:pic>
        <p:nvPicPr>
          <p:cNvPr id="17" name="Picture 16" descr="BiG Challenge 2022">
            <a:extLst>
              <a:ext uri="{FF2B5EF4-FFF2-40B4-BE49-F238E27FC236}">
                <a16:creationId xmlns:a16="http://schemas.microsoft.com/office/drawing/2014/main" id="{DBAEB730-024F-425D-BBD0-73FCD837A8B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8200" y="136525"/>
            <a:ext cx="5218471" cy="5776904"/>
          </a:xfrm>
          <a:prstGeom prst="rect">
            <a:avLst/>
          </a:prstGeom>
        </p:spPr>
      </p:pic>
      <p:sp>
        <p:nvSpPr>
          <p:cNvPr id="3" name="Title 2">
            <a:extLst>
              <a:ext uri="{FF2B5EF4-FFF2-40B4-BE49-F238E27FC236}">
                <a16:creationId xmlns:a16="http://schemas.microsoft.com/office/drawing/2014/main" id="{1A532DAB-136F-4498-8D5A-59CBA899BC4F}"/>
              </a:ext>
            </a:extLst>
          </p:cNvPr>
          <p:cNvSpPr>
            <a:spLocks noGrp="1"/>
          </p:cNvSpPr>
          <p:nvPr>
            <p:ph type="title"/>
          </p:nvPr>
        </p:nvSpPr>
        <p:spPr>
          <a:xfrm>
            <a:off x="6248399" y="1967863"/>
            <a:ext cx="5410201" cy="3347087"/>
          </a:xfrm>
          <a:prstGeom prst="rect">
            <a:avLst/>
          </a:prstGeom>
        </p:spPr>
        <p:txBody>
          <a:bodyPr anchor="ct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151072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81300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611036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3215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1122362"/>
            <a:ext cx="5719589" cy="3476845"/>
          </a:xfrm>
          <a:prstGeom prst="rect">
            <a:avLst/>
          </a:prstGeom>
        </p:spPr>
        <p:txBody>
          <a:bodyPr anchor="ctr"/>
          <a:lstStyle>
            <a:lvl1pPr algn="ctr">
              <a:lnSpc>
                <a:spcPct val="75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870174"/>
            <a:ext cx="5719589" cy="1143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16" name="Group 15">
            <a:extLst>
              <a:ext uri="{FF2B5EF4-FFF2-40B4-BE49-F238E27FC236}">
                <a16:creationId xmlns:a16="http://schemas.microsoft.com/office/drawing/2014/main" id="{6A12604C-AF96-4A18-B911-487B6C20387D}"/>
              </a:ext>
            </a:extLst>
          </p:cNvPr>
          <p:cNvGrpSpPr/>
          <p:nvPr userDrawn="1"/>
        </p:nvGrpSpPr>
        <p:grpSpPr>
          <a:xfrm>
            <a:off x="902191" y="5604756"/>
            <a:ext cx="2913852" cy="816836"/>
            <a:chOff x="5180760" y="4817011"/>
            <a:chExt cx="3186824" cy="893358"/>
          </a:xfrm>
        </p:grpSpPr>
        <p:pic>
          <p:nvPicPr>
            <p:cNvPr id="18" name="Picture 17" descr="Sheffield City Council">
              <a:extLst>
                <a:ext uri="{FF2B5EF4-FFF2-40B4-BE49-F238E27FC236}">
                  <a16:creationId xmlns:a16="http://schemas.microsoft.com/office/drawing/2014/main" id="{F4427F84-148D-44F2-BA39-A06DDC8FD8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30177" y="4817587"/>
              <a:ext cx="1137407" cy="892782"/>
            </a:xfrm>
            <a:prstGeom prst="rect">
              <a:avLst/>
            </a:prstGeom>
          </p:spPr>
        </p:pic>
        <p:pic>
          <p:nvPicPr>
            <p:cNvPr id="19" name="Picture 18" descr="See It Be It In Sheffield">
              <a:extLst>
                <a:ext uri="{FF2B5EF4-FFF2-40B4-BE49-F238E27FC236}">
                  <a16:creationId xmlns:a16="http://schemas.microsoft.com/office/drawing/2014/main" id="{B2E5814C-F1DA-42D1-9143-86204EE571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r="6605"/>
            <a:stretch/>
          </p:blipFill>
          <p:spPr>
            <a:xfrm>
              <a:off x="5180760" y="4817011"/>
              <a:ext cx="1711286" cy="743825"/>
            </a:xfrm>
            <a:prstGeom prst="rect">
              <a:avLst/>
            </a:prstGeom>
          </p:spPr>
        </p:pic>
      </p:grpSp>
      <p:pic>
        <p:nvPicPr>
          <p:cNvPr id="20" name="Picture 19" descr="BiG Challenge">
            <a:extLst>
              <a:ext uri="{FF2B5EF4-FFF2-40B4-BE49-F238E27FC236}">
                <a16:creationId xmlns:a16="http://schemas.microsoft.com/office/drawing/2014/main" id="{0171D867-A4E9-4745-A8CC-8D4A43B6E4C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444" y="985501"/>
            <a:ext cx="5462472" cy="4117441"/>
          </a:xfrm>
          <a:prstGeom prst="rect">
            <a:avLst/>
          </a:prstGeom>
        </p:spPr>
      </p:pic>
    </p:spTree>
    <p:extLst>
      <p:ext uri="{BB962C8B-B14F-4D97-AF65-F5344CB8AC3E}">
        <p14:creationId xmlns:p14="http://schemas.microsoft.com/office/powerpoint/2010/main" val="59027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00739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231924" y="365125"/>
            <a:ext cx="9123464"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231923" y="1681163"/>
            <a:ext cx="42868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231923" y="2505075"/>
            <a:ext cx="4286864"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636774" y="1681163"/>
            <a:ext cx="47186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636774" y="2505075"/>
            <a:ext cx="4718613"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4559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88346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04419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2324459" y="2340076"/>
            <a:ext cx="2447566"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9051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2281084" y="2369574"/>
            <a:ext cx="2490941"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3151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56111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82283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360141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8751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1122362"/>
            <a:ext cx="5719589" cy="3476845"/>
          </a:xfrm>
          <a:prstGeom prst="rect">
            <a:avLst/>
          </a:prstGeom>
        </p:spPr>
        <p:txBody>
          <a:bodyPr anchor="ctr"/>
          <a:lstStyle>
            <a:lvl1pPr algn="ctr">
              <a:lnSpc>
                <a:spcPct val="75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870174"/>
            <a:ext cx="5719589" cy="1143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7" name="Picture 16" descr="Sheffield City Council">
            <a:extLst>
              <a:ext uri="{FF2B5EF4-FFF2-40B4-BE49-F238E27FC236}">
                <a16:creationId xmlns:a16="http://schemas.microsoft.com/office/drawing/2014/main" id="{1E4F6484-AF07-4726-B11D-F894CBE77D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3735" y="5539878"/>
            <a:ext cx="1137407" cy="892782"/>
          </a:xfrm>
          <a:prstGeom prst="rect">
            <a:avLst/>
          </a:prstGeom>
        </p:spPr>
      </p:pic>
      <p:pic>
        <p:nvPicPr>
          <p:cNvPr id="18" name="Picture 17" descr="European Union - European Social Fund">
            <a:extLst>
              <a:ext uri="{FF2B5EF4-FFF2-40B4-BE49-F238E27FC236}">
                <a16:creationId xmlns:a16="http://schemas.microsoft.com/office/drawing/2014/main" id="{C894A192-CD39-4B28-BFEB-F9E5FA01F0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901192" y="5447377"/>
            <a:ext cx="1137408" cy="1131594"/>
          </a:xfrm>
          <a:prstGeom prst="rect">
            <a:avLst/>
          </a:prstGeom>
        </p:spPr>
      </p:pic>
      <p:pic>
        <p:nvPicPr>
          <p:cNvPr id="7" name="Picture 6" descr="BiG Challenge">
            <a:extLst>
              <a:ext uri="{FF2B5EF4-FFF2-40B4-BE49-F238E27FC236}">
                <a16:creationId xmlns:a16="http://schemas.microsoft.com/office/drawing/2014/main" id="{9E2ACF39-B450-4F79-E525-781FC16589A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444" y="752733"/>
            <a:ext cx="5462472" cy="4117441"/>
          </a:xfrm>
          <a:prstGeom prst="rect">
            <a:avLst/>
          </a:prstGeom>
        </p:spPr>
      </p:pic>
    </p:spTree>
    <p:extLst>
      <p:ext uri="{BB962C8B-B14F-4D97-AF65-F5344CB8AC3E}">
        <p14:creationId xmlns:p14="http://schemas.microsoft.com/office/powerpoint/2010/main" val="2362183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529840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201361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231924" y="365125"/>
            <a:ext cx="9123464"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231923" y="1681163"/>
            <a:ext cx="42868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231923" y="2505075"/>
            <a:ext cx="4286864"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636774" y="1681163"/>
            <a:ext cx="47186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636774" y="2505075"/>
            <a:ext cx="4718613"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35078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161291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728072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324460"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2324459" y="2340076"/>
            <a:ext cx="2447566"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73056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281084"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2281084" y="2369574"/>
            <a:ext cx="2490941"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112364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56999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19942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59695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grpSp>
        <p:nvGrpSpPr>
          <p:cNvPr id="2" name="Group 1">
            <a:extLst>
              <a:ext uri="{FF2B5EF4-FFF2-40B4-BE49-F238E27FC236}">
                <a16:creationId xmlns:a16="http://schemas.microsoft.com/office/drawing/2014/main" id="{36F93BFA-87C4-4205-B475-E6FB100CD331}"/>
              </a:ext>
            </a:extLst>
          </p:cNvPr>
          <p:cNvGrpSpPr/>
          <p:nvPr userDrawn="1"/>
        </p:nvGrpSpPr>
        <p:grpSpPr>
          <a:xfrm>
            <a:off x="8270914" y="445612"/>
            <a:ext cx="3536641" cy="892782"/>
            <a:chOff x="4830943" y="4817587"/>
            <a:chExt cx="3536641" cy="892782"/>
          </a:xfrm>
        </p:grpSpPr>
        <p:pic>
          <p:nvPicPr>
            <p:cNvPr id="15" name="Picture 14" descr="Sheffield City Council">
              <a:extLst>
                <a:ext uri="{FF2B5EF4-FFF2-40B4-BE49-F238E27FC236}">
                  <a16:creationId xmlns:a16="http://schemas.microsoft.com/office/drawing/2014/main" id="{57A3497F-26DE-4336-85BF-1DE661A237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30177" y="4817587"/>
              <a:ext cx="1137407" cy="892782"/>
            </a:xfrm>
            <a:prstGeom prst="rect">
              <a:avLst/>
            </a:prstGeom>
          </p:spPr>
        </p:pic>
        <p:pic>
          <p:nvPicPr>
            <p:cNvPr id="16" name="Picture 15" descr="See It Be It In Sheffield">
              <a:extLst>
                <a:ext uri="{FF2B5EF4-FFF2-40B4-BE49-F238E27FC236}">
                  <a16:creationId xmlns:a16="http://schemas.microsoft.com/office/drawing/2014/main" id="{E35CF1E1-A3C0-415D-9C9D-90106DFBC27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0" r="6605"/>
            <a:stretch/>
          </p:blipFill>
          <p:spPr>
            <a:xfrm>
              <a:off x="4830943" y="4909366"/>
              <a:ext cx="1711286" cy="743825"/>
            </a:xfrm>
            <a:prstGeom prst="rect">
              <a:avLst/>
            </a:prstGeom>
          </p:spPr>
        </p:pic>
      </p:grpSp>
      <p:sp>
        <p:nvSpPr>
          <p:cNvPr id="3" name="Title 2">
            <a:extLst>
              <a:ext uri="{FF2B5EF4-FFF2-40B4-BE49-F238E27FC236}">
                <a16:creationId xmlns:a16="http://schemas.microsoft.com/office/drawing/2014/main" id="{1A532DAB-136F-4498-8D5A-59CBA899BC4F}"/>
              </a:ext>
            </a:extLst>
          </p:cNvPr>
          <p:cNvSpPr>
            <a:spLocks noGrp="1"/>
          </p:cNvSpPr>
          <p:nvPr>
            <p:ph type="title"/>
          </p:nvPr>
        </p:nvSpPr>
        <p:spPr>
          <a:xfrm>
            <a:off x="6248399" y="1967863"/>
            <a:ext cx="5410201" cy="3347087"/>
          </a:xfrm>
          <a:prstGeom prst="rect">
            <a:avLst/>
          </a:prstGeom>
        </p:spPr>
        <p:txBody>
          <a:bodyPr anchor="ctr"/>
          <a:lstStyle>
            <a:lvl1pPr algn="ctr">
              <a:defRPr/>
            </a:lvl1pPr>
          </a:lstStyle>
          <a:p>
            <a:r>
              <a:rPr lang="en-US"/>
              <a:t>Click to edit Master title style</a:t>
            </a:r>
            <a:endParaRPr lang="en-GB" dirty="0"/>
          </a:p>
        </p:txBody>
      </p:sp>
      <p:pic>
        <p:nvPicPr>
          <p:cNvPr id="11" name="Picture 10" descr="BiG Challenge">
            <a:extLst>
              <a:ext uri="{FF2B5EF4-FFF2-40B4-BE49-F238E27FC236}">
                <a16:creationId xmlns:a16="http://schemas.microsoft.com/office/drawing/2014/main" id="{4A2D7A7F-F899-0EB4-DF9A-B6AFB8B789D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444" y="262830"/>
            <a:ext cx="6342950" cy="4781118"/>
          </a:xfrm>
          <a:prstGeom prst="rect">
            <a:avLst/>
          </a:prstGeom>
        </p:spPr>
      </p:pic>
    </p:spTree>
    <p:extLst>
      <p:ext uri="{BB962C8B-B14F-4D97-AF65-F5344CB8AC3E}">
        <p14:creationId xmlns:p14="http://schemas.microsoft.com/office/powerpoint/2010/main" val="3223485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288545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831850" y="717517"/>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831850" y="359724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70816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188261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839788" y="2505075"/>
            <a:ext cx="5157787"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172200" y="2505075"/>
            <a:ext cx="5183188"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91485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3567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24462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19353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776069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26703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63227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11479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599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4232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92911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330244" y="365125"/>
            <a:ext cx="9025143"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330245" y="1681163"/>
            <a:ext cx="42872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330245" y="2505075"/>
            <a:ext cx="4287248"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872748" y="1681163"/>
            <a:ext cx="4482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872748" y="2505075"/>
            <a:ext cx="4482640"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11/01/2024</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58691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5.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image" Target="../media/image6.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9.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80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11/01/2024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406214996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720" r:id="rId3"/>
    <p:sldLayoutId id="2147483650" r:id="rId4"/>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11/01/2024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8" name="Picture 7" descr="BiG Challenge">
            <a:extLst>
              <a:ext uri="{FF2B5EF4-FFF2-40B4-BE49-F238E27FC236}">
                <a16:creationId xmlns:a16="http://schemas.microsoft.com/office/drawing/2014/main" id="{98454EE3-FD2D-4CA9-B996-C008C479A19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23779344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3" r:id="rId12"/>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11/01/2024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grpSp>
        <p:nvGrpSpPr>
          <p:cNvPr id="11" name="Group 10">
            <a:extLst>
              <a:ext uri="{FF2B5EF4-FFF2-40B4-BE49-F238E27FC236}">
                <a16:creationId xmlns:a16="http://schemas.microsoft.com/office/drawing/2014/main" id="{7763EF57-3974-485A-B6D0-BB760CD2171E}"/>
              </a:ext>
            </a:extLst>
          </p:cNvPr>
          <p:cNvGrpSpPr/>
          <p:nvPr userDrawn="1"/>
        </p:nvGrpSpPr>
        <p:grpSpPr>
          <a:xfrm>
            <a:off x="543365" y="3667161"/>
            <a:ext cx="1413277" cy="1638997"/>
            <a:chOff x="387785" y="2780111"/>
            <a:chExt cx="1564703" cy="1814608"/>
          </a:xfrm>
        </p:grpSpPr>
        <p:pic>
          <p:nvPicPr>
            <p:cNvPr id="12" name="Picture 11" descr="Sheffield City Council">
              <a:extLst>
                <a:ext uri="{FF2B5EF4-FFF2-40B4-BE49-F238E27FC236}">
                  <a16:creationId xmlns:a16="http://schemas.microsoft.com/office/drawing/2014/main" id="{F1BF8FA9-A1E1-462C-A82A-8C5E51D115F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510691" y="2780111"/>
              <a:ext cx="1271102" cy="997723"/>
            </a:xfrm>
            <a:prstGeom prst="rect">
              <a:avLst/>
            </a:prstGeom>
          </p:spPr>
        </p:pic>
        <p:pic>
          <p:nvPicPr>
            <p:cNvPr id="14" name="Picture 13" descr="See It Be It In Sheffield">
              <a:extLst>
                <a:ext uri="{FF2B5EF4-FFF2-40B4-BE49-F238E27FC236}">
                  <a16:creationId xmlns:a16="http://schemas.microsoft.com/office/drawing/2014/main" id="{DD58E9A7-89AB-43C5-838E-776E647CE43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410" t="18440" r="6605" b="15869"/>
            <a:stretch/>
          </p:blipFill>
          <p:spPr>
            <a:xfrm>
              <a:off x="387785" y="4147956"/>
              <a:ext cx="1564703" cy="446763"/>
            </a:xfrm>
            <a:prstGeom prst="rect">
              <a:avLst/>
            </a:prstGeom>
          </p:spPr>
        </p:pic>
      </p:grpSp>
      <p:pic>
        <p:nvPicPr>
          <p:cNvPr id="15" name="Picture 14" descr="BiG Challenge">
            <a:extLst>
              <a:ext uri="{FF2B5EF4-FFF2-40B4-BE49-F238E27FC236}">
                <a16:creationId xmlns:a16="http://schemas.microsoft.com/office/drawing/2014/main" id="{E4944B47-6742-5A96-9E59-E666906A662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939343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11/01/2024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9" name="Picture 8" descr="Sheffield City Council">
            <a:extLst>
              <a:ext uri="{FF2B5EF4-FFF2-40B4-BE49-F238E27FC236}">
                <a16:creationId xmlns:a16="http://schemas.microsoft.com/office/drawing/2014/main" id="{D4D444CE-299D-4E3A-A2E9-FA40DEE43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614452" y="2178700"/>
            <a:ext cx="1271102" cy="997723"/>
          </a:xfrm>
          <a:prstGeom prst="rect">
            <a:avLst/>
          </a:prstGeom>
        </p:spPr>
      </p:pic>
      <p:pic>
        <p:nvPicPr>
          <p:cNvPr id="10" name="Picture 9" descr="European Union - European Social Fund">
            <a:extLst>
              <a:ext uri="{FF2B5EF4-FFF2-40B4-BE49-F238E27FC236}">
                <a16:creationId xmlns:a16="http://schemas.microsoft.com/office/drawing/2014/main" id="{410F38D6-7ACD-408A-9535-56AC6BE370F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14452" y="3637811"/>
            <a:ext cx="1271103" cy="1264606"/>
          </a:xfrm>
          <a:prstGeom prst="rect">
            <a:avLst/>
          </a:prstGeom>
        </p:spPr>
      </p:pic>
      <p:pic>
        <p:nvPicPr>
          <p:cNvPr id="11" name="Picture 10" descr="BiG Challenge">
            <a:extLst>
              <a:ext uri="{FF2B5EF4-FFF2-40B4-BE49-F238E27FC236}">
                <a16:creationId xmlns:a16="http://schemas.microsoft.com/office/drawing/2014/main" id="{ED6BA090-1033-CBC1-41DB-D05BF0FEEDCE}"/>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 y="38618"/>
            <a:ext cx="2543175" cy="1916966"/>
          </a:xfrm>
          <a:prstGeom prst="rect">
            <a:avLst/>
          </a:prstGeom>
        </p:spPr>
      </p:pic>
    </p:spTree>
    <p:extLst>
      <p:ext uri="{BB962C8B-B14F-4D97-AF65-F5344CB8AC3E}">
        <p14:creationId xmlns:p14="http://schemas.microsoft.com/office/powerpoint/2010/main" val="8005080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838200" y="1825625"/>
            <a:ext cx="10515600"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11/01/2024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1978066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0.jpeg"/><Relationship Id="rId3" Type="http://schemas.openxmlformats.org/officeDocument/2006/relationships/image" Target="../media/image23.png"/><Relationship Id="rId7" Type="http://schemas.openxmlformats.org/officeDocument/2006/relationships/image" Target="../media/image18.png"/><Relationship Id="rId12" Type="http://schemas.openxmlformats.org/officeDocument/2006/relationships/image" Target="../media/image33.png"/><Relationship Id="rId2"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31.jpg"/><Relationship Id="rId11" Type="http://schemas.openxmlformats.org/officeDocument/2006/relationships/image" Target="../media/image39.png"/><Relationship Id="rId5" Type="http://schemas.openxmlformats.org/officeDocument/2006/relationships/image" Target="../media/image28.png"/><Relationship Id="rId10" Type="http://schemas.openxmlformats.org/officeDocument/2006/relationships/image" Target="../media/image24.jpg"/><Relationship Id="rId4" Type="http://schemas.openxmlformats.org/officeDocument/2006/relationships/image" Target="../media/image26.png"/><Relationship Id="rId9"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welcometosheffield.co.uk/business" TargetMode="External"/><Relationship Id="rId3" Type="http://schemas.openxmlformats.org/officeDocument/2006/relationships/hyperlink" Target="https://www.henryboot.co.uk/" TargetMode="External"/><Relationship Id="rId7" Type="http://schemas.openxmlformats.org/officeDocument/2006/relationships/hyperlink" Target="https://www.mgrw.co.uk/" TargetMode="External"/><Relationship Id="rId2" Type="http://schemas.openxmlformats.org/officeDocument/2006/relationships/hyperlink" Target="https://www.harveymorton.digital/" TargetMode="External"/><Relationship Id="rId1" Type="http://schemas.openxmlformats.org/officeDocument/2006/relationships/slideLayout" Target="../slideLayouts/slideLayout10.xml"/><Relationship Id="rId6" Type="http://schemas.openxmlformats.org/officeDocument/2006/relationships/hyperlink" Target="https://www.sevenhillscreative.co.uk/" TargetMode="External"/><Relationship Id="rId5" Type="http://schemas.openxmlformats.org/officeDocument/2006/relationships/hyperlink" Target="https://www.sheffieldforgemasters.com/" TargetMode="External"/><Relationship Id="rId4" Type="http://schemas.openxmlformats.org/officeDocument/2006/relationships/hyperlink" Target="https://www.madeinsheffield.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sheffield.gov.uk/campaigns/opportunity-sheffield" TargetMode="External"/><Relationship Id="rId7" Type="http://schemas.openxmlformats.org/officeDocument/2006/relationships/image" Target="../media/image15.png"/><Relationship Id="rId2" Type="http://schemas.openxmlformats.org/officeDocument/2006/relationships/hyperlink" Target="https://www.hepp.ac.uk/" TargetMode="Externa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hyperlink" Target="https://hlmarchitects.com/" TargetMode="External"/><Relationship Id="rId4" Type="http://schemas.openxmlformats.org/officeDocument/2006/relationships/hyperlink" Target="https://thenvm.org/" TargetMode="Externa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09DFE-E748-4219-B08F-052490C65C33}"/>
              </a:ext>
            </a:extLst>
          </p:cNvPr>
          <p:cNvSpPr>
            <a:spLocks noGrp="1"/>
          </p:cNvSpPr>
          <p:nvPr>
            <p:ph type="ctrTitle"/>
          </p:nvPr>
        </p:nvSpPr>
        <p:spPr/>
        <p:txBody>
          <a:bodyPr/>
          <a:lstStyle/>
          <a:p>
            <a:r>
              <a:rPr lang="en-GB" b="1" dirty="0"/>
              <a:t>Reflective Journal</a:t>
            </a:r>
          </a:p>
        </p:txBody>
      </p:sp>
      <p:sp>
        <p:nvSpPr>
          <p:cNvPr id="5" name="Subtitle 4">
            <a:extLst>
              <a:ext uri="{FF2B5EF4-FFF2-40B4-BE49-F238E27FC236}">
                <a16:creationId xmlns:a16="http://schemas.microsoft.com/office/drawing/2014/main" id="{825C6CF7-E262-4464-82E5-0EB259FFB002}"/>
              </a:ext>
            </a:extLst>
          </p:cNvPr>
          <p:cNvSpPr>
            <a:spLocks noGrp="1"/>
          </p:cNvSpPr>
          <p:nvPr>
            <p:ph type="subTitle" idx="1"/>
          </p:nvPr>
        </p:nvSpPr>
        <p:spPr>
          <a:xfrm>
            <a:off x="6131321" y="3916528"/>
            <a:ext cx="5719589" cy="1589493"/>
          </a:xfrm>
        </p:spPr>
        <p:txBody>
          <a:bodyPr/>
          <a:lstStyle/>
          <a:p>
            <a:r>
              <a:rPr lang="en-GB" dirty="0"/>
              <a:t>Your BiG Challenge Journey</a:t>
            </a:r>
          </a:p>
          <a:p>
            <a:endParaRPr lang="en-GB" dirty="0"/>
          </a:p>
          <a:p>
            <a:r>
              <a:rPr lang="en-GB" sz="1800" dirty="0"/>
              <a:t>An opportunity to reflect on your business, your product and your own learning</a:t>
            </a:r>
          </a:p>
        </p:txBody>
      </p:sp>
    </p:spTree>
    <p:extLst>
      <p:ext uri="{BB962C8B-B14F-4D97-AF65-F5344CB8AC3E}">
        <p14:creationId xmlns:p14="http://schemas.microsoft.com/office/powerpoint/2010/main" val="193008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675034" y="382793"/>
            <a:ext cx="2958921" cy="933589"/>
          </a:xfrm>
        </p:spPr>
        <p:txBody>
          <a:bodyPr/>
          <a:lstStyle/>
          <a:p>
            <a:r>
              <a:rPr lang="en-GB" sz="4000" dirty="0"/>
              <a:t>Creativity </a:t>
            </a:r>
            <a:r>
              <a:rPr lang="en-GB" dirty="0"/>
              <a:t> </a:t>
            </a:r>
          </a:p>
        </p:txBody>
      </p:sp>
      <p:sp>
        <p:nvSpPr>
          <p:cNvPr id="5" name="TextBox 4">
            <a:extLst>
              <a:ext uri="{FF2B5EF4-FFF2-40B4-BE49-F238E27FC236}">
                <a16:creationId xmlns:a16="http://schemas.microsoft.com/office/drawing/2014/main" id="{FB0BC4BC-97F7-487D-AED2-365DDCBC7C62}"/>
              </a:ext>
            </a:extLst>
          </p:cNvPr>
          <p:cNvSpPr txBox="1"/>
          <p:nvPr/>
        </p:nvSpPr>
        <p:spPr>
          <a:xfrm>
            <a:off x="222678" y="2005032"/>
            <a:ext cx="2160000" cy="3060000"/>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What was your business idea?</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come up with your idea?</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plan what you were doing?</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improve or alter your product?</a:t>
            </a:r>
          </a:p>
          <a:p>
            <a:pPr marL="285750" indent="-285750">
              <a:spcBef>
                <a:spcPts val="400"/>
              </a:spcBef>
              <a:spcAft>
                <a:spcPts val="400"/>
              </a:spcAft>
              <a:buFont typeface="Arial" panose="020B0604020202020204" pitchFamily="34" charset="0"/>
              <a:buChar char="•"/>
            </a:pPr>
            <a:r>
              <a:rPr lang="en-GB" sz="1200" dirty="0">
                <a:solidFill>
                  <a:schemeClr val="accent1"/>
                </a:solidFill>
              </a:rPr>
              <a:t>Did you demonstrate any particularly creative ways of making your product?</a:t>
            </a:r>
          </a:p>
        </p:txBody>
      </p:sp>
      <p:pic>
        <p:nvPicPr>
          <p:cNvPr id="6" name="Picture 5" descr="Icon&#10;&#10;Description automatically generated">
            <a:extLst>
              <a:ext uri="{FF2B5EF4-FFF2-40B4-BE49-F238E27FC236}">
                <a16:creationId xmlns:a16="http://schemas.microsoft.com/office/drawing/2014/main" id="{67D56327-1BC3-4B6B-9D42-D3B056146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434" y="127788"/>
            <a:ext cx="1443600" cy="1443600"/>
          </a:xfrm>
          <a:prstGeom prst="rect">
            <a:avLst/>
          </a:prstGeom>
        </p:spPr>
      </p:pic>
      <p:pic>
        <p:nvPicPr>
          <p:cNvPr id="7" name="Picture 6" descr="Logo&#10;&#10;Description automatically generated">
            <a:extLst>
              <a:ext uri="{FF2B5EF4-FFF2-40B4-BE49-F238E27FC236}">
                <a16:creationId xmlns:a16="http://schemas.microsoft.com/office/drawing/2014/main" id="{AADB584C-F172-72B4-710C-81CAD3F30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21" y="259038"/>
            <a:ext cx="1905000" cy="590550"/>
          </a:xfrm>
          <a:prstGeom prst="rect">
            <a:avLst/>
          </a:prstGeom>
        </p:spPr>
      </p:pic>
    </p:spTree>
    <p:extLst>
      <p:ext uri="{BB962C8B-B14F-4D97-AF65-F5344CB8AC3E}">
        <p14:creationId xmlns:p14="http://schemas.microsoft.com/office/powerpoint/2010/main" val="282740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675034" y="471581"/>
            <a:ext cx="4370116" cy="933589"/>
          </a:xfrm>
        </p:spPr>
        <p:txBody>
          <a:bodyPr>
            <a:normAutofit fontScale="90000"/>
          </a:bodyPr>
          <a:lstStyle/>
          <a:p>
            <a:r>
              <a:rPr lang="en-GB" dirty="0"/>
              <a:t>Problem Solving  </a:t>
            </a:r>
          </a:p>
        </p:txBody>
      </p:sp>
      <p:sp>
        <p:nvSpPr>
          <p:cNvPr id="5" name="TextBox 4">
            <a:extLst>
              <a:ext uri="{FF2B5EF4-FFF2-40B4-BE49-F238E27FC236}">
                <a16:creationId xmlns:a16="http://schemas.microsoft.com/office/drawing/2014/main" id="{FB0BC4BC-97F7-487D-AED2-365DDCBC7C62}"/>
              </a:ext>
            </a:extLst>
          </p:cNvPr>
          <p:cNvSpPr txBox="1"/>
          <p:nvPr/>
        </p:nvSpPr>
        <p:spPr>
          <a:xfrm>
            <a:off x="220024" y="2013840"/>
            <a:ext cx="2160000" cy="2451953"/>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What problems or challenges did you come across?</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overcome these issues?</a:t>
            </a:r>
          </a:p>
          <a:p>
            <a:pPr marL="285750" indent="-285750">
              <a:spcBef>
                <a:spcPts val="400"/>
              </a:spcBef>
              <a:spcAft>
                <a:spcPts val="400"/>
              </a:spcAft>
              <a:buFont typeface="Arial" panose="020B0604020202020204" pitchFamily="34" charset="0"/>
              <a:buChar char="•"/>
            </a:pPr>
            <a:r>
              <a:rPr lang="en-GB" sz="1200" dirty="0">
                <a:solidFill>
                  <a:schemeClr val="accent1"/>
                </a:solidFill>
              </a:rPr>
              <a:t>Did you think of different ways to sort things out?</a:t>
            </a:r>
          </a:p>
          <a:p>
            <a:pPr marL="285750" indent="-285750">
              <a:spcBef>
                <a:spcPts val="400"/>
              </a:spcBef>
              <a:spcAft>
                <a:spcPts val="400"/>
              </a:spcAft>
              <a:buFont typeface="Arial" panose="020B0604020202020204" pitchFamily="34" charset="0"/>
              <a:buChar char="•"/>
            </a:pPr>
            <a:r>
              <a:rPr lang="en-GB" sz="1200" dirty="0">
                <a:solidFill>
                  <a:schemeClr val="accent1"/>
                </a:solidFill>
              </a:rPr>
              <a:t>Did you ask for advice?</a:t>
            </a:r>
          </a:p>
          <a:p>
            <a:pPr marL="285750" indent="-285750">
              <a:spcBef>
                <a:spcPts val="400"/>
              </a:spcBef>
              <a:spcAft>
                <a:spcPts val="400"/>
              </a:spcAft>
              <a:buFont typeface="Arial" panose="020B0604020202020204" pitchFamily="34" charset="0"/>
              <a:buChar char="•"/>
            </a:pPr>
            <a:r>
              <a:rPr lang="en-GB" sz="1200" dirty="0">
                <a:solidFill>
                  <a:schemeClr val="accent1"/>
                </a:solidFill>
              </a:rPr>
              <a:t>Who did you speak to?</a:t>
            </a:r>
          </a:p>
        </p:txBody>
      </p:sp>
      <p:pic>
        <p:nvPicPr>
          <p:cNvPr id="4" name="Picture 3" descr="Icon&#10;&#10;Description automatically generated with low confidence">
            <a:extLst>
              <a:ext uri="{FF2B5EF4-FFF2-40B4-BE49-F238E27FC236}">
                <a16:creationId xmlns:a16="http://schemas.microsoft.com/office/drawing/2014/main" id="{36F78647-E577-44DD-85BC-7C328F9FD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434" y="216576"/>
            <a:ext cx="1443600" cy="1443600"/>
          </a:xfrm>
          <a:prstGeom prst="rect">
            <a:avLst/>
          </a:prstGeom>
        </p:spPr>
      </p:pic>
      <p:pic>
        <p:nvPicPr>
          <p:cNvPr id="6" name="Picture 5">
            <a:extLst>
              <a:ext uri="{FF2B5EF4-FFF2-40B4-BE49-F238E27FC236}">
                <a16:creationId xmlns:a16="http://schemas.microsoft.com/office/drawing/2014/main" id="{1015D5EB-5AC9-872F-6965-39A6DB840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5620" y="359256"/>
            <a:ext cx="1158240" cy="1158240"/>
          </a:xfrm>
          <a:prstGeom prst="rect">
            <a:avLst/>
          </a:prstGeom>
        </p:spPr>
      </p:pic>
    </p:spTree>
    <p:extLst>
      <p:ext uri="{BB962C8B-B14F-4D97-AF65-F5344CB8AC3E}">
        <p14:creationId xmlns:p14="http://schemas.microsoft.com/office/powerpoint/2010/main" val="209283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758376" y="400494"/>
            <a:ext cx="4370116" cy="933589"/>
          </a:xfrm>
        </p:spPr>
        <p:txBody>
          <a:bodyPr>
            <a:normAutofit/>
          </a:bodyPr>
          <a:lstStyle/>
          <a:p>
            <a:r>
              <a:rPr lang="en-GB" sz="4000" dirty="0"/>
              <a:t>Aiming High  </a:t>
            </a:r>
          </a:p>
        </p:txBody>
      </p:sp>
      <p:sp>
        <p:nvSpPr>
          <p:cNvPr id="5" name="TextBox 4">
            <a:extLst>
              <a:ext uri="{FF2B5EF4-FFF2-40B4-BE49-F238E27FC236}">
                <a16:creationId xmlns:a16="http://schemas.microsoft.com/office/drawing/2014/main" id="{FB0BC4BC-97F7-487D-AED2-365DDCBC7C62}"/>
              </a:ext>
            </a:extLst>
          </p:cNvPr>
          <p:cNvSpPr txBox="1"/>
          <p:nvPr/>
        </p:nvSpPr>
        <p:spPr>
          <a:xfrm>
            <a:off x="347793" y="2075944"/>
            <a:ext cx="2160000" cy="3168000"/>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aim high with your business idea?</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plan and set goals for your business team?</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know when you were doing well?</a:t>
            </a:r>
          </a:p>
          <a:p>
            <a:pPr marL="285750" indent="-285750">
              <a:spcBef>
                <a:spcPts val="400"/>
              </a:spcBef>
              <a:spcAft>
                <a:spcPts val="400"/>
              </a:spcAft>
              <a:buFont typeface="Arial" panose="020B0604020202020204" pitchFamily="34" charset="0"/>
              <a:buChar char="•"/>
            </a:pPr>
            <a:r>
              <a:rPr lang="en-GB" sz="1200" dirty="0">
                <a:solidFill>
                  <a:schemeClr val="accent1"/>
                </a:solidFill>
              </a:rPr>
              <a:t>Were you able to stay positive throughout the competition and when was this difficult?</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help each other stay positive?</a:t>
            </a:r>
          </a:p>
        </p:txBody>
      </p:sp>
      <p:pic>
        <p:nvPicPr>
          <p:cNvPr id="6" name="Picture 5" descr="Icon&#10;&#10;Description automatically generated with medium confidence">
            <a:extLst>
              <a:ext uri="{FF2B5EF4-FFF2-40B4-BE49-F238E27FC236}">
                <a16:creationId xmlns:a16="http://schemas.microsoft.com/office/drawing/2014/main" id="{BC3AFB12-8213-45FA-9062-DD016F6C1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776" y="246046"/>
            <a:ext cx="1443600" cy="1443600"/>
          </a:xfrm>
          <a:prstGeom prst="rect">
            <a:avLst/>
          </a:prstGeom>
        </p:spPr>
      </p:pic>
      <p:pic>
        <p:nvPicPr>
          <p:cNvPr id="7" name="Picture 6" descr="A picture containing gear&#10;&#10;Description automatically generated">
            <a:extLst>
              <a:ext uri="{FF2B5EF4-FFF2-40B4-BE49-F238E27FC236}">
                <a16:creationId xmlns:a16="http://schemas.microsoft.com/office/drawing/2014/main" id="{BB8708D1-5124-3C53-62F5-5179BAC2A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970" y="337486"/>
            <a:ext cx="2871402" cy="529803"/>
          </a:xfrm>
          <a:prstGeom prst="rect">
            <a:avLst/>
          </a:prstGeom>
        </p:spPr>
      </p:pic>
    </p:spTree>
    <p:extLst>
      <p:ext uri="{BB962C8B-B14F-4D97-AF65-F5344CB8AC3E}">
        <p14:creationId xmlns:p14="http://schemas.microsoft.com/office/powerpoint/2010/main" val="411707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675034" y="382794"/>
            <a:ext cx="4370116" cy="933589"/>
          </a:xfrm>
        </p:spPr>
        <p:txBody>
          <a:bodyPr>
            <a:normAutofit/>
          </a:bodyPr>
          <a:lstStyle/>
          <a:p>
            <a:r>
              <a:rPr lang="en-GB" sz="4000" dirty="0"/>
              <a:t>Sustainability </a:t>
            </a:r>
          </a:p>
        </p:txBody>
      </p:sp>
      <p:sp>
        <p:nvSpPr>
          <p:cNvPr id="5" name="TextBox 4">
            <a:extLst>
              <a:ext uri="{FF2B5EF4-FFF2-40B4-BE49-F238E27FC236}">
                <a16:creationId xmlns:a16="http://schemas.microsoft.com/office/drawing/2014/main" id="{FB0BC4BC-97F7-487D-AED2-365DDCBC7C62}"/>
              </a:ext>
            </a:extLst>
          </p:cNvPr>
          <p:cNvSpPr txBox="1"/>
          <p:nvPr/>
        </p:nvSpPr>
        <p:spPr>
          <a:xfrm>
            <a:off x="220133" y="1985939"/>
            <a:ext cx="2160000" cy="3662541"/>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reduce the impact of your business on the environment or climate?</a:t>
            </a:r>
          </a:p>
          <a:p>
            <a:pPr marL="285750" indent="-285750">
              <a:spcBef>
                <a:spcPts val="400"/>
              </a:spcBef>
              <a:spcAft>
                <a:spcPts val="400"/>
              </a:spcAft>
              <a:buFont typeface="Arial" panose="020B0604020202020204" pitchFamily="34" charset="0"/>
              <a:buChar char="•"/>
            </a:pPr>
            <a:r>
              <a:rPr lang="en-GB" sz="1200" dirty="0">
                <a:solidFill>
                  <a:schemeClr val="accent1"/>
                </a:solidFill>
              </a:rPr>
              <a:t>Did you use recycled materials?</a:t>
            </a:r>
          </a:p>
          <a:p>
            <a:pPr marL="285750" indent="-285750">
              <a:spcBef>
                <a:spcPts val="400"/>
              </a:spcBef>
              <a:spcAft>
                <a:spcPts val="400"/>
              </a:spcAft>
              <a:buFont typeface="Arial" panose="020B0604020202020204" pitchFamily="34" charset="0"/>
              <a:buChar char="•"/>
            </a:pPr>
            <a:r>
              <a:rPr lang="en-GB" sz="1200" dirty="0">
                <a:solidFill>
                  <a:schemeClr val="accent1"/>
                </a:solidFill>
              </a:rPr>
              <a:t>Did you buy materials locally?</a:t>
            </a:r>
          </a:p>
          <a:p>
            <a:pPr marL="285750" indent="-285750">
              <a:spcBef>
                <a:spcPts val="400"/>
              </a:spcBef>
              <a:spcAft>
                <a:spcPts val="400"/>
              </a:spcAft>
              <a:buFont typeface="Arial" panose="020B0604020202020204" pitchFamily="34" charset="0"/>
              <a:buChar char="•"/>
            </a:pPr>
            <a:r>
              <a:rPr lang="en-GB" sz="1200" dirty="0">
                <a:solidFill>
                  <a:schemeClr val="accent1"/>
                </a:solidFill>
              </a:rPr>
              <a:t>Is your product recyclable after use?</a:t>
            </a:r>
          </a:p>
          <a:p>
            <a:pPr marL="285750" indent="-285750">
              <a:spcBef>
                <a:spcPts val="400"/>
              </a:spcBef>
              <a:spcAft>
                <a:spcPts val="400"/>
              </a:spcAft>
              <a:buFont typeface="Arial" panose="020B0604020202020204" pitchFamily="34" charset="0"/>
              <a:buChar char="•"/>
            </a:pPr>
            <a:r>
              <a:rPr lang="en-GB" sz="1200" dirty="0">
                <a:solidFill>
                  <a:schemeClr val="accent1"/>
                </a:solidFill>
              </a:rPr>
              <a:t>Does your idea help the environment?</a:t>
            </a:r>
          </a:p>
          <a:p>
            <a:pPr marL="285750" indent="-285750">
              <a:spcBef>
                <a:spcPts val="400"/>
              </a:spcBef>
              <a:spcAft>
                <a:spcPts val="400"/>
              </a:spcAft>
              <a:buFont typeface="Arial" panose="020B0604020202020204" pitchFamily="34" charset="0"/>
              <a:buChar char="•"/>
            </a:pPr>
            <a:r>
              <a:rPr lang="en-GB" sz="1200" dirty="0">
                <a:solidFill>
                  <a:schemeClr val="accent1"/>
                </a:solidFill>
              </a:rPr>
              <a:t>Have you upcycled, re-used or re-purposed any materials or items?</a:t>
            </a:r>
          </a:p>
        </p:txBody>
      </p:sp>
      <p:pic>
        <p:nvPicPr>
          <p:cNvPr id="1028" name="Picture 4">
            <a:extLst>
              <a:ext uri="{FF2B5EF4-FFF2-40B4-BE49-F238E27FC236}">
                <a16:creationId xmlns:a16="http://schemas.microsoft.com/office/drawing/2014/main" id="{A0C3597A-01A0-4773-B32E-D8251038E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377" y="355951"/>
            <a:ext cx="2142430" cy="5231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59,400+ Sustainability Stock Illustrations, Royalty-Free Vector Graphics &amp; Clip  Art - iStock | Sustainable business, Sustainability icon, Green">
            <a:extLst>
              <a:ext uri="{FF2B5EF4-FFF2-40B4-BE49-F238E27FC236}">
                <a16:creationId xmlns:a16="http://schemas.microsoft.com/office/drawing/2014/main" id="{9B883CCC-CDC5-390B-5681-613ED830E9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66" t="13759" r="18497" b="13529"/>
          <a:stretch/>
        </p:blipFill>
        <p:spPr bwMode="auto">
          <a:xfrm>
            <a:off x="2468881" y="434438"/>
            <a:ext cx="765810" cy="88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2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575042" y="382793"/>
            <a:ext cx="5521976" cy="933589"/>
          </a:xfrm>
        </p:spPr>
        <p:txBody>
          <a:bodyPr>
            <a:normAutofit/>
          </a:bodyPr>
          <a:lstStyle/>
          <a:p>
            <a:r>
              <a:rPr lang="en-GB" sz="4000" dirty="0"/>
              <a:t>Marketing &amp; Sales</a:t>
            </a:r>
          </a:p>
        </p:txBody>
      </p:sp>
      <p:sp>
        <p:nvSpPr>
          <p:cNvPr id="5" name="TextBox 4">
            <a:extLst>
              <a:ext uri="{FF2B5EF4-FFF2-40B4-BE49-F238E27FC236}">
                <a16:creationId xmlns:a16="http://schemas.microsoft.com/office/drawing/2014/main" id="{FB0BC4BC-97F7-487D-AED2-365DDCBC7C62}"/>
              </a:ext>
            </a:extLst>
          </p:cNvPr>
          <p:cNvSpPr txBox="1"/>
          <p:nvPr/>
        </p:nvSpPr>
        <p:spPr>
          <a:xfrm>
            <a:off x="274914" y="1918287"/>
            <a:ext cx="2160000" cy="3765133"/>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Did you have a logo?</a:t>
            </a:r>
          </a:p>
          <a:p>
            <a:pPr marL="285750" indent="-285750">
              <a:spcBef>
                <a:spcPts val="400"/>
              </a:spcBef>
              <a:spcAft>
                <a:spcPts val="400"/>
              </a:spcAft>
              <a:buFont typeface="Arial" panose="020B0604020202020204" pitchFamily="34" charset="0"/>
              <a:buChar char="•"/>
            </a:pPr>
            <a:r>
              <a:rPr lang="en-GB" sz="1200" dirty="0">
                <a:solidFill>
                  <a:schemeClr val="accent1"/>
                </a:solidFill>
              </a:rPr>
              <a:t>Did you use adverts, posters or banners? (it would be great to see these!)</a:t>
            </a:r>
          </a:p>
          <a:p>
            <a:pPr marL="285750" indent="-285750">
              <a:spcBef>
                <a:spcPts val="400"/>
              </a:spcBef>
              <a:spcAft>
                <a:spcPts val="400"/>
              </a:spcAft>
              <a:buFont typeface="Arial" panose="020B0604020202020204" pitchFamily="34" charset="0"/>
              <a:buChar char="•"/>
            </a:pPr>
            <a:r>
              <a:rPr lang="en-GB" sz="1200" dirty="0">
                <a:solidFill>
                  <a:schemeClr val="accent1"/>
                </a:solidFill>
              </a:rPr>
              <a:t>Where did you advertise your business?</a:t>
            </a:r>
          </a:p>
          <a:p>
            <a:pPr marL="285750" indent="-285750">
              <a:spcBef>
                <a:spcPts val="400"/>
              </a:spcBef>
              <a:spcAft>
                <a:spcPts val="400"/>
              </a:spcAft>
              <a:buFont typeface="Arial" panose="020B0604020202020204" pitchFamily="34" charset="0"/>
              <a:buChar char="•"/>
            </a:pPr>
            <a:r>
              <a:rPr lang="en-GB" sz="1200" dirty="0">
                <a:solidFill>
                  <a:schemeClr val="accent1"/>
                </a:solidFill>
              </a:rPr>
              <a:t>Where did you sell and how did this go?</a:t>
            </a:r>
          </a:p>
          <a:p>
            <a:pPr marL="285750" indent="-285750">
              <a:spcBef>
                <a:spcPts val="400"/>
              </a:spcBef>
              <a:spcAft>
                <a:spcPts val="400"/>
              </a:spcAft>
              <a:buFont typeface="Arial" panose="020B0604020202020204" pitchFamily="34" charset="0"/>
              <a:buChar char="•"/>
            </a:pPr>
            <a:r>
              <a:rPr lang="en-GB" sz="1200" dirty="0">
                <a:solidFill>
                  <a:schemeClr val="accent1"/>
                </a:solidFill>
              </a:rPr>
              <a:t>How many products did you sell?</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was you unique selling point?</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made you stand out from the crowd?</a:t>
            </a:r>
          </a:p>
        </p:txBody>
      </p:sp>
      <p:pic>
        <p:nvPicPr>
          <p:cNvPr id="2058" name="Picture 10" descr="Contact Harvey Morton Digital Social Media Marketing company (Sheffield) at  Qualified.One">
            <a:extLst>
              <a:ext uri="{FF2B5EF4-FFF2-40B4-BE49-F238E27FC236}">
                <a16:creationId xmlns:a16="http://schemas.microsoft.com/office/drawing/2014/main" id="{5AD8443C-510B-4CB4-96E2-208771486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363" y="247242"/>
            <a:ext cx="1024285" cy="102428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ligning your Sales and Marketing Strategy for Growth - TTMC">
            <a:extLst>
              <a:ext uri="{FF2B5EF4-FFF2-40B4-BE49-F238E27FC236}">
                <a16:creationId xmlns:a16="http://schemas.microsoft.com/office/drawing/2014/main" id="{435A57AB-A779-E0C1-F50D-1832D1B9F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194" y="382793"/>
            <a:ext cx="1156325" cy="93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4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2994991" y="382794"/>
            <a:ext cx="5521976" cy="933589"/>
          </a:xfrm>
        </p:spPr>
        <p:txBody>
          <a:bodyPr>
            <a:normAutofit/>
          </a:bodyPr>
          <a:lstStyle/>
          <a:p>
            <a:r>
              <a:rPr lang="en-GB" sz="4000" dirty="0"/>
              <a:t>Made in Sheffield </a:t>
            </a:r>
          </a:p>
        </p:txBody>
      </p:sp>
      <p:sp>
        <p:nvSpPr>
          <p:cNvPr id="5" name="TextBox 4">
            <a:extLst>
              <a:ext uri="{FF2B5EF4-FFF2-40B4-BE49-F238E27FC236}">
                <a16:creationId xmlns:a16="http://schemas.microsoft.com/office/drawing/2014/main" id="{FB0BC4BC-97F7-487D-AED2-365DDCBC7C62}"/>
              </a:ext>
            </a:extLst>
          </p:cNvPr>
          <p:cNvSpPr txBox="1"/>
          <p:nvPr/>
        </p:nvSpPr>
        <p:spPr>
          <a:xfrm>
            <a:off x="256136" y="2007000"/>
            <a:ext cx="2160000" cy="2844000"/>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p>
          <a:p>
            <a:pPr marL="285750" indent="-285750">
              <a:spcBef>
                <a:spcPts val="400"/>
              </a:spcBef>
              <a:spcAft>
                <a:spcPts val="400"/>
              </a:spcAft>
              <a:buFont typeface="Arial" panose="020B0604020202020204" pitchFamily="34" charset="0"/>
              <a:buChar char="•"/>
            </a:pPr>
            <a:r>
              <a:rPr lang="en-GB" sz="1200" dirty="0">
                <a:solidFill>
                  <a:schemeClr val="accent1"/>
                </a:solidFill>
              </a:rPr>
              <a:t>Is your product manufactured?</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materials have you used?</a:t>
            </a:r>
          </a:p>
          <a:p>
            <a:pPr marL="285750" indent="-285750">
              <a:spcBef>
                <a:spcPts val="400"/>
              </a:spcBef>
              <a:spcAft>
                <a:spcPts val="400"/>
              </a:spcAft>
              <a:buFont typeface="Arial" panose="020B0604020202020204" pitchFamily="34" charset="0"/>
              <a:buChar char="•"/>
            </a:pPr>
            <a:r>
              <a:rPr lang="en-GB" sz="1200" dirty="0">
                <a:solidFill>
                  <a:schemeClr val="accent1"/>
                </a:solidFill>
              </a:rPr>
              <a:t>Where did you buy your materials?</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make your product?</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tell people that your product is ‘Made in Sheffield’?</a:t>
            </a:r>
          </a:p>
        </p:txBody>
      </p:sp>
      <p:sp>
        <p:nvSpPr>
          <p:cNvPr id="4" name="TextBox 3">
            <a:extLst>
              <a:ext uri="{FF2B5EF4-FFF2-40B4-BE49-F238E27FC236}">
                <a16:creationId xmlns:a16="http://schemas.microsoft.com/office/drawing/2014/main" id="{4AA6573B-0311-43D0-9ED5-D70F4D55A88A}"/>
              </a:ext>
            </a:extLst>
          </p:cNvPr>
          <p:cNvSpPr txBox="1"/>
          <p:nvPr/>
        </p:nvSpPr>
        <p:spPr>
          <a:xfrm>
            <a:off x="2857831" y="1316383"/>
            <a:ext cx="8518707" cy="307777"/>
          </a:xfrm>
          <a:prstGeom prst="rect">
            <a:avLst/>
          </a:prstGeom>
          <a:noFill/>
          <a:ln>
            <a:solidFill>
              <a:schemeClr val="accent6"/>
            </a:solidFill>
          </a:ln>
        </p:spPr>
        <p:txBody>
          <a:bodyPr wrap="square" rtlCol="0">
            <a:spAutoFit/>
          </a:bodyPr>
          <a:lstStyle/>
          <a:p>
            <a:r>
              <a:rPr lang="en-GB" sz="1400" dirty="0">
                <a:solidFill>
                  <a:schemeClr val="accent6"/>
                </a:solidFill>
              </a:rPr>
              <a:t>In order to be considered for this award, your product must be ‘made’ and not bought in or sold on.</a:t>
            </a:r>
          </a:p>
        </p:txBody>
      </p:sp>
      <p:pic>
        <p:nvPicPr>
          <p:cNvPr id="4098" name="Picture 2" descr="Made in Sheffield - Durham Duplex">
            <a:extLst>
              <a:ext uri="{FF2B5EF4-FFF2-40B4-BE49-F238E27FC236}">
                <a16:creationId xmlns:a16="http://schemas.microsoft.com/office/drawing/2014/main" id="{DE566D0B-A692-9D17-7075-207A05E780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33" t="10517" r="9127" b="11859"/>
          <a:stretch/>
        </p:blipFill>
        <p:spPr bwMode="auto">
          <a:xfrm>
            <a:off x="10184130" y="382794"/>
            <a:ext cx="170688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474721" y="446772"/>
            <a:ext cx="3004884" cy="933589"/>
          </a:xfrm>
        </p:spPr>
        <p:txBody>
          <a:bodyPr>
            <a:normAutofit/>
          </a:bodyPr>
          <a:lstStyle/>
          <a:p>
            <a:r>
              <a:rPr lang="en-GB" sz="4000" dirty="0"/>
              <a:t>Innovation</a:t>
            </a:r>
          </a:p>
        </p:txBody>
      </p:sp>
      <p:sp>
        <p:nvSpPr>
          <p:cNvPr id="5" name="TextBox 4">
            <a:extLst>
              <a:ext uri="{FF2B5EF4-FFF2-40B4-BE49-F238E27FC236}">
                <a16:creationId xmlns:a16="http://schemas.microsoft.com/office/drawing/2014/main" id="{FB0BC4BC-97F7-487D-AED2-365DDCBC7C62}"/>
              </a:ext>
            </a:extLst>
          </p:cNvPr>
          <p:cNvSpPr txBox="1"/>
          <p:nvPr/>
        </p:nvSpPr>
        <p:spPr>
          <a:xfrm>
            <a:off x="212048" y="1978320"/>
            <a:ext cx="2160000" cy="3384000"/>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p>
          <a:p>
            <a:pPr marL="285750" indent="-285750">
              <a:spcBef>
                <a:spcPts val="400"/>
              </a:spcBef>
              <a:spcAft>
                <a:spcPts val="400"/>
              </a:spcAft>
              <a:buFont typeface="Arial" panose="020B0604020202020204" pitchFamily="34" charset="0"/>
              <a:buChar char="•"/>
            </a:pPr>
            <a:r>
              <a:rPr lang="en-GB" sz="1200" dirty="0">
                <a:solidFill>
                  <a:schemeClr val="accent1"/>
                </a:solidFill>
              </a:rPr>
              <a:t>How is your business innovative?</a:t>
            </a:r>
          </a:p>
          <a:p>
            <a:pPr marL="285750" indent="-285750">
              <a:spcBef>
                <a:spcPts val="400"/>
              </a:spcBef>
              <a:spcAft>
                <a:spcPts val="400"/>
              </a:spcAft>
              <a:buFont typeface="Arial" panose="020B0604020202020204" pitchFamily="34" charset="0"/>
              <a:buChar char="•"/>
            </a:pPr>
            <a:r>
              <a:rPr lang="en-GB" sz="1200" dirty="0">
                <a:solidFill>
                  <a:schemeClr val="accent1"/>
                </a:solidFill>
              </a:rPr>
              <a:t>Have you used new ways to create your product?</a:t>
            </a:r>
          </a:p>
          <a:p>
            <a:pPr marL="285750" indent="-285750">
              <a:spcBef>
                <a:spcPts val="400"/>
              </a:spcBef>
              <a:spcAft>
                <a:spcPts val="400"/>
              </a:spcAft>
              <a:buFont typeface="Arial" panose="020B0604020202020204" pitchFamily="34" charset="0"/>
              <a:buChar char="•"/>
            </a:pPr>
            <a:r>
              <a:rPr lang="en-GB" sz="1200" dirty="0">
                <a:solidFill>
                  <a:schemeClr val="accent1"/>
                </a:solidFill>
              </a:rPr>
              <a:t>How is your product new and different to anything already available?</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new and innovative ways have you found to develop your business?</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makes you different?</a:t>
            </a:r>
            <a:endParaRPr lang="en-GB" sz="1200" dirty="0"/>
          </a:p>
          <a:p>
            <a:pPr marL="285750" indent="-285750">
              <a:buFont typeface="Arial" panose="020B0604020202020204" pitchFamily="34" charset="0"/>
              <a:buChar char="•"/>
            </a:pPr>
            <a:endParaRPr lang="en-GB" sz="1200" dirty="0">
              <a:solidFill>
                <a:schemeClr val="accent1"/>
              </a:solidFill>
            </a:endParaRPr>
          </a:p>
        </p:txBody>
      </p:sp>
      <p:pic>
        <p:nvPicPr>
          <p:cNvPr id="6" name="Picture 5" descr="A picture containing text, tableware&#10;&#10;Description automatically generated">
            <a:extLst>
              <a:ext uri="{FF2B5EF4-FFF2-40B4-BE49-F238E27FC236}">
                <a16:creationId xmlns:a16="http://schemas.microsoft.com/office/drawing/2014/main" id="{6670E99A-A446-FC69-A461-800D042D8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7039" y="485734"/>
            <a:ext cx="2325667" cy="427832"/>
          </a:xfrm>
          <a:prstGeom prst="rect">
            <a:avLst/>
          </a:prstGeom>
        </p:spPr>
      </p:pic>
      <p:pic>
        <p:nvPicPr>
          <p:cNvPr id="5122" name="Picture 2" descr="546,800+ Innovation Stock Illustrations, Royalty-Free Vector Graphics &amp; Clip  Art - iStock | Technology, Creativity, Idea">
            <a:extLst>
              <a:ext uri="{FF2B5EF4-FFF2-40B4-BE49-F238E27FC236}">
                <a16:creationId xmlns:a16="http://schemas.microsoft.com/office/drawing/2014/main" id="{37F80D6C-EEDB-6C67-2AD7-371306FEB3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80" t="20785" r="23399" b="18498"/>
          <a:stretch/>
        </p:blipFill>
        <p:spPr bwMode="auto">
          <a:xfrm>
            <a:off x="2357438" y="310598"/>
            <a:ext cx="914400" cy="102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9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602732" y="473778"/>
            <a:ext cx="5521976" cy="933589"/>
          </a:xfrm>
        </p:spPr>
        <p:txBody>
          <a:bodyPr>
            <a:normAutofit/>
          </a:bodyPr>
          <a:lstStyle/>
          <a:p>
            <a:r>
              <a:rPr lang="en-GB" sz="4000" dirty="0"/>
              <a:t>Use of Technology</a:t>
            </a:r>
          </a:p>
        </p:txBody>
      </p:sp>
      <p:sp>
        <p:nvSpPr>
          <p:cNvPr id="5" name="TextBox 4">
            <a:extLst>
              <a:ext uri="{FF2B5EF4-FFF2-40B4-BE49-F238E27FC236}">
                <a16:creationId xmlns:a16="http://schemas.microsoft.com/office/drawing/2014/main" id="{FB0BC4BC-97F7-487D-AED2-365DDCBC7C62}"/>
              </a:ext>
            </a:extLst>
          </p:cNvPr>
          <p:cNvSpPr txBox="1"/>
          <p:nvPr/>
        </p:nvSpPr>
        <p:spPr>
          <a:xfrm>
            <a:off x="237021" y="1993766"/>
            <a:ext cx="2160000" cy="3088025"/>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How have you used technology to develop your business?</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technology have you used?</a:t>
            </a:r>
          </a:p>
          <a:p>
            <a:pPr marL="285750" indent="-285750">
              <a:spcBef>
                <a:spcPts val="400"/>
              </a:spcBef>
              <a:spcAft>
                <a:spcPts val="400"/>
              </a:spcAft>
              <a:buFont typeface="Arial" panose="020B0604020202020204" pitchFamily="34" charset="0"/>
              <a:buChar char="•"/>
            </a:pPr>
            <a:r>
              <a:rPr lang="en-GB" sz="1200" dirty="0">
                <a:solidFill>
                  <a:schemeClr val="accent1"/>
                </a:solidFill>
              </a:rPr>
              <a:t>Have you used technology to create your product or service?</a:t>
            </a:r>
          </a:p>
          <a:p>
            <a:pPr marL="285750" indent="-285750">
              <a:spcBef>
                <a:spcPts val="400"/>
              </a:spcBef>
              <a:spcAft>
                <a:spcPts val="400"/>
              </a:spcAft>
              <a:buFont typeface="Arial" panose="020B0604020202020204" pitchFamily="34" charset="0"/>
              <a:buChar char="•"/>
            </a:pPr>
            <a:r>
              <a:rPr lang="en-GB" sz="1200" dirty="0">
                <a:solidFill>
                  <a:schemeClr val="accent1"/>
                </a:solidFill>
              </a:rPr>
              <a:t>Have you used technology to communicate within your team or with your customers?</a:t>
            </a:r>
          </a:p>
        </p:txBody>
      </p:sp>
      <p:sp>
        <p:nvSpPr>
          <p:cNvPr id="4" name="TextBox 3">
            <a:extLst>
              <a:ext uri="{FF2B5EF4-FFF2-40B4-BE49-F238E27FC236}">
                <a16:creationId xmlns:a16="http://schemas.microsoft.com/office/drawing/2014/main" id="{8AB85847-CC64-00A2-2809-349AECF0CF0B}"/>
              </a:ext>
            </a:extLst>
          </p:cNvPr>
          <p:cNvSpPr txBox="1"/>
          <p:nvPr/>
        </p:nvSpPr>
        <p:spPr>
          <a:xfrm>
            <a:off x="3602732" y="1221850"/>
            <a:ext cx="7158333" cy="461665"/>
          </a:xfrm>
          <a:prstGeom prst="rect">
            <a:avLst/>
          </a:prstGeom>
          <a:noFill/>
        </p:spPr>
        <p:txBody>
          <a:bodyPr wrap="square" rtlCol="0">
            <a:spAutoFit/>
          </a:bodyPr>
          <a:lstStyle/>
          <a:p>
            <a:r>
              <a:rPr lang="en-GB" sz="1200" dirty="0">
                <a:solidFill>
                  <a:schemeClr val="accent6"/>
                </a:solidFill>
              </a:rPr>
              <a:t>Your product doesn’t have to be technology related, think about how you may have used technology within your team and as part of your business</a:t>
            </a:r>
          </a:p>
        </p:txBody>
      </p:sp>
      <p:pic>
        <p:nvPicPr>
          <p:cNvPr id="1026" name="Picture 2" descr="Digital Marketing Agency Sheffield: Seven Hills Creative">
            <a:extLst>
              <a:ext uri="{FF2B5EF4-FFF2-40B4-BE49-F238E27FC236}">
                <a16:creationId xmlns:a16="http://schemas.microsoft.com/office/drawing/2014/main" id="{CC7A79F6-C4D2-EED9-A7E4-BD7E2969A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0820" y="183280"/>
            <a:ext cx="1178772" cy="11787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chnology Clip Art Images - Free Download on Freepik">
            <a:extLst>
              <a:ext uri="{FF2B5EF4-FFF2-40B4-BE49-F238E27FC236}">
                <a16:creationId xmlns:a16="http://schemas.microsoft.com/office/drawing/2014/main" id="{9FA27907-5ED6-CB8B-E204-D1150B375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038" y="519094"/>
            <a:ext cx="1185824" cy="84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2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509952" y="453805"/>
            <a:ext cx="6795435" cy="933589"/>
          </a:xfrm>
        </p:spPr>
        <p:txBody>
          <a:bodyPr>
            <a:noAutofit/>
          </a:bodyPr>
          <a:lstStyle/>
          <a:p>
            <a:r>
              <a:rPr lang="en-GB" sz="4000" dirty="0"/>
              <a:t>Cashflow, finances &amp; profit </a:t>
            </a:r>
          </a:p>
        </p:txBody>
      </p:sp>
      <p:sp>
        <p:nvSpPr>
          <p:cNvPr id="5" name="TextBox 4">
            <a:extLst>
              <a:ext uri="{FF2B5EF4-FFF2-40B4-BE49-F238E27FC236}">
                <a16:creationId xmlns:a16="http://schemas.microsoft.com/office/drawing/2014/main" id="{FB0BC4BC-97F7-487D-AED2-365DDCBC7C62}"/>
              </a:ext>
            </a:extLst>
          </p:cNvPr>
          <p:cNvSpPr txBox="1"/>
          <p:nvPr/>
        </p:nvSpPr>
        <p:spPr>
          <a:xfrm>
            <a:off x="237240" y="2065624"/>
            <a:ext cx="2160000" cy="1476000"/>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You need to include your cashflow template (which can be found on the website)</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was your profit?</a:t>
            </a:r>
          </a:p>
        </p:txBody>
      </p:sp>
      <p:pic>
        <p:nvPicPr>
          <p:cNvPr id="4" name="Picture 3" descr="Logo&#10;&#10;Description automatically generated">
            <a:extLst>
              <a:ext uri="{FF2B5EF4-FFF2-40B4-BE49-F238E27FC236}">
                <a16:creationId xmlns:a16="http://schemas.microsoft.com/office/drawing/2014/main" id="{EEA027F8-446F-7FF7-3F46-51F69CA94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5418" y="316078"/>
            <a:ext cx="1518852" cy="395149"/>
          </a:xfrm>
          <a:prstGeom prst="rect">
            <a:avLst/>
          </a:prstGeom>
        </p:spPr>
      </p:pic>
      <p:pic>
        <p:nvPicPr>
          <p:cNvPr id="6146" name="Picture 2" descr="120+ Net Profit Margin Stock Illustrations, Royalty-Free Vector Graphics &amp; Clip  Art - iStock">
            <a:extLst>
              <a:ext uri="{FF2B5EF4-FFF2-40B4-BE49-F238E27FC236}">
                <a16:creationId xmlns:a16="http://schemas.microsoft.com/office/drawing/2014/main" id="{062AB9C8-B6AD-D0BA-C06F-157DAC10BC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3" t="12416" r="2810" b="6242"/>
          <a:stretch/>
        </p:blipFill>
        <p:spPr bwMode="auto">
          <a:xfrm>
            <a:off x="2268621" y="453805"/>
            <a:ext cx="1241331" cy="8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5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621157" y="468035"/>
            <a:ext cx="7258521" cy="933589"/>
          </a:xfrm>
        </p:spPr>
        <p:txBody>
          <a:bodyPr>
            <a:noAutofit/>
          </a:bodyPr>
          <a:lstStyle/>
          <a:p>
            <a:r>
              <a:rPr lang="en-GB" sz="4000" dirty="0"/>
              <a:t>What did you learn? </a:t>
            </a:r>
          </a:p>
        </p:txBody>
      </p:sp>
      <p:sp>
        <p:nvSpPr>
          <p:cNvPr id="5" name="TextBox 4">
            <a:extLst>
              <a:ext uri="{FF2B5EF4-FFF2-40B4-BE49-F238E27FC236}">
                <a16:creationId xmlns:a16="http://schemas.microsoft.com/office/drawing/2014/main" id="{FB0BC4BC-97F7-487D-AED2-365DDCBC7C62}"/>
              </a:ext>
            </a:extLst>
          </p:cNvPr>
          <p:cNvSpPr txBox="1"/>
          <p:nvPr/>
        </p:nvSpPr>
        <p:spPr>
          <a:xfrm>
            <a:off x="273394" y="2003470"/>
            <a:ext cx="2160000" cy="3204000"/>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What have you enjoyed the most about the challenge?</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has been the most challenging?</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would you do differently?</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do you think you have learnt on your journey?</a:t>
            </a:r>
          </a:p>
          <a:p>
            <a:pPr marL="285750" indent="-285750">
              <a:spcBef>
                <a:spcPts val="400"/>
              </a:spcBef>
              <a:spcAft>
                <a:spcPts val="400"/>
              </a:spcAft>
              <a:buFont typeface="Arial" panose="020B0604020202020204" pitchFamily="34" charset="0"/>
              <a:buChar char="•"/>
            </a:pPr>
            <a:r>
              <a:rPr lang="en-GB" sz="1200" dirty="0">
                <a:solidFill>
                  <a:schemeClr val="accent1"/>
                </a:solidFill>
              </a:rPr>
              <a:t>How will you use what you have learnt, in the future?</a:t>
            </a:r>
          </a:p>
        </p:txBody>
      </p:sp>
      <p:pic>
        <p:nvPicPr>
          <p:cNvPr id="4100" name="Picture 4" descr="question mark | 3d human with a red question mark | Damián Navas | Flickr">
            <a:extLst>
              <a:ext uri="{FF2B5EF4-FFF2-40B4-BE49-F238E27FC236}">
                <a16:creationId xmlns:a16="http://schemas.microsoft.com/office/drawing/2014/main" id="{FEFA17B8-413D-4BB3-9A6F-0D7F212BD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296" y="279400"/>
            <a:ext cx="1310861" cy="13108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heffield City Council Logo Vector (.AI) Free Download">
            <a:extLst>
              <a:ext uri="{FF2B5EF4-FFF2-40B4-BE49-F238E27FC236}">
                <a16:creationId xmlns:a16="http://schemas.microsoft.com/office/drawing/2014/main" id="{DF828A9D-7566-471A-9A23-1229CB7C2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308" y="329196"/>
            <a:ext cx="1143003" cy="89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3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C1D08-83C1-4D39-A8E9-3A89600E39F6}"/>
              </a:ext>
            </a:extLst>
          </p:cNvPr>
          <p:cNvSpPr>
            <a:spLocks noGrp="1"/>
          </p:cNvSpPr>
          <p:nvPr>
            <p:ph type="title"/>
          </p:nvPr>
        </p:nvSpPr>
        <p:spPr>
          <a:xfrm>
            <a:off x="2275528" y="474222"/>
            <a:ext cx="9764064" cy="1314695"/>
          </a:xfrm>
        </p:spPr>
        <p:txBody>
          <a:bodyPr anchor="ctr">
            <a:normAutofit/>
          </a:bodyPr>
          <a:lstStyle/>
          <a:p>
            <a:r>
              <a:rPr lang="en-GB" sz="3600" dirty="0"/>
              <a:t>What is the BiG Challenge Reflective Journal?</a:t>
            </a:r>
          </a:p>
        </p:txBody>
      </p:sp>
      <p:sp>
        <p:nvSpPr>
          <p:cNvPr id="5" name="Content Placeholder 4">
            <a:extLst>
              <a:ext uri="{FF2B5EF4-FFF2-40B4-BE49-F238E27FC236}">
                <a16:creationId xmlns:a16="http://schemas.microsoft.com/office/drawing/2014/main" id="{AAE996D4-6940-4DDD-9D3F-3F82A5D48D5B}"/>
              </a:ext>
            </a:extLst>
          </p:cNvPr>
          <p:cNvSpPr>
            <a:spLocks noGrp="1"/>
          </p:cNvSpPr>
          <p:nvPr>
            <p:ph sz="half" idx="2"/>
          </p:nvPr>
        </p:nvSpPr>
        <p:spPr>
          <a:xfrm>
            <a:off x="2594611" y="1665228"/>
            <a:ext cx="9125898" cy="4061202"/>
          </a:xfrm>
        </p:spPr>
        <p:txBody>
          <a:bodyPr>
            <a:normAutofit lnSpcReduction="10000"/>
          </a:bodyPr>
          <a:lstStyle/>
          <a:p>
            <a:pPr marL="0" indent="0" algn="ctr">
              <a:lnSpc>
                <a:spcPct val="150000"/>
              </a:lnSpc>
              <a:spcBef>
                <a:spcPts val="800"/>
              </a:spcBef>
              <a:spcAft>
                <a:spcPts val="800"/>
              </a:spcAft>
              <a:buNone/>
            </a:pPr>
            <a:r>
              <a:rPr lang="en-GB" sz="2000" b="1" dirty="0">
                <a:solidFill>
                  <a:schemeClr val="accent1"/>
                </a:solidFill>
              </a:rPr>
              <a:t>This is your opportunity to tell us about your journey through the BiG Challenge!</a:t>
            </a:r>
          </a:p>
          <a:p>
            <a:pPr>
              <a:lnSpc>
                <a:spcPct val="150000"/>
              </a:lnSpc>
              <a:spcBef>
                <a:spcPts val="800"/>
              </a:spcBef>
              <a:spcAft>
                <a:spcPts val="800"/>
              </a:spcAft>
            </a:pPr>
            <a:r>
              <a:rPr lang="en-GB" sz="1600" dirty="0">
                <a:solidFill>
                  <a:schemeClr val="accent1"/>
                </a:solidFill>
              </a:rPr>
              <a:t>It covers all of the final awards as well as giving you the chance to tell us about the skills you have learnt, the experiences you have had and how you have overcome any challenges.</a:t>
            </a:r>
          </a:p>
          <a:p>
            <a:pPr>
              <a:lnSpc>
                <a:spcPct val="150000"/>
              </a:lnSpc>
              <a:spcBef>
                <a:spcPts val="800"/>
              </a:spcBef>
              <a:spcAft>
                <a:spcPts val="800"/>
              </a:spcAft>
            </a:pPr>
            <a:r>
              <a:rPr lang="en-GB" sz="1600" dirty="0">
                <a:solidFill>
                  <a:schemeClr val="accent1"/>
                </a:solidFill>
              </a:rPr>
              <a:t>Each </a:t>
            </a:r>
            <a:r>
              <a:rPr lang="en-GB" sz="1600" b="1" dirty="0">
                <a:solidFill>
                  <a:schemeClr val="accent1"/>
                </a:solidFill>
              </a:rPr>
              <a:t>slide will give you tips </a:t>
            </a:r>
            <a:r>
              <a:rPr lang="en-GB" sz="1600" dirty="0">
                <a:solidFill>
                  <a:schemeClr val="accent1"/>
                </a:solidFill>
              </a:rPr>
              <a:t>to help you make sure you include all the things that the BiG challenge judges will be looking for at the end of the competition.</a:t>
            </a:r>
          </a:p>
          <a:p>
            <a:pPr>
              <a:lnSpc>
                <a:spcPct val="150000"/>
              </a:lnSpc>
              <a:spcBef>
                <a:spcPts val="800"/>
              </a:spcBef>
              <a:spcAft>
                <a:spcPts val="800"/>
              </a:spcAft>
            </a:pPr>
            <a:r>
              <a:rPr lang="en-GB" sz="1600" dirty="0">
                <a:solidFill>
                  <a:schemeClr val="accent1"/>
                </a:solidFill>
              </a:rPr>
              <a:t>By submitting your journal, your team will be entered into the competition to win some amazing prizes and possibly even £500 per team member!  Winning teams will also be invited to the </a:t>
            </a:r>
            <a:r>
              <a:rPr lang="en-GB" sz="1600" dirty="0" err="1">
                <a:solidFill>
                  <a:schemeClr val="accent1"/>
                </a:solidFill>
              </a:rPr>
              <a:t>BiG</a:t>
            </a:r>
            <a:r>
              <a:rPr lang="en-GB" sz="1600" dirty="0">
                <a:solidFill>
                  <a:schemeClr val="accent1"/>
                </a:solidFill>
              </a:rPr>
              <a:t> Challenge Awards Ceremony in March.</a:t>
            </a:r>
          </a:p>
        </p:txBody>
      </p:sp>
    </p:spTree>
    <p:extLst>
      <p:ext uri="{BB962C8B-B14F-4D97-AF65-F5344CB8AC3E}">
        <p14:creationId xmlns:p14="http://schemas.microsoft.com/office/powerpoint/2010/main" val="435038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DE0E-C042-1D0D-421D-C9779A5B36B1}"/>
              </a:ext>
            </a:extLst>
          </p:cNvPr>
          <p:cNvSpPr>
            <a:spLocks noGrp="1"/>
          </p:cNvSpPr>
          <p:nvPr>
            <p:ph type="title"/>
          </p:nvPr>
        </p:nvSpPr>
        <p:spPr>
          <a:xfrm>
            <a:off x="2587623" y="521925"/>
            <a:ext cx="8246251" cy="652248"/>
          </a:xfrm>
        </p:spPr>
        <p:txBody>
          <a:bodyPr>
            <a:noAutofit/>
          </a:bodyPr>
          <a:lstStyle/>
          <a:p>
            <a:pPr algn="ctr"/>
            <a:r>
              <a:rPr lang="en-GB" sz="3600" dirty="0"/>
              <a:t>A huge thank you to our amazing </a:t>
            </a:r>
            <a:br>
              <a:rPr lang="en-GB" sz="3600" dirty="0"/>
            </a:br>
            <a:r>
              <a:rPr lang="en-GB" sz="3600" dirty="0"/>
              <a:t>Final Award sponsors!</a:t>
            </a:r>
          </a:p>
        </p:txBody>
      </p:sp>
      <p:pic>
        <p:nvPicPr>
          <p:cNvPr id="4" name="Picture 2" descr="HLM Architects jobs and internships | Profile and careers on Dezeen Jobs">
            <a:extLst>
              <a:ext uri="{FF2B5EF4-FFF2-40B4-BE49-F238E27FC236}">
                <a16:creationId xmlns:a16="http://schemas.microsoft.com/office/drawing/2014/main" id="{756FD69B-5AC1-5A6D-D523-BE7F02953A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461" b="24986"/>
          <a:stretch/>
        </p:blipFill>
        <p:spPr bwMode="auto">
          <a:xfrm>
            <a:off x="3153975" y="1586837"/>
            <a:ext cx="1975678" cy="959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9E06EC78-5CA7-3AD8-ABF3-6FE86EC6B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475" y="3429000"/>
            <a:ext cx="1905000" cy="590550"/>
          </a:xfrm>
          <a:prstGeom prst="rect">
            <a:avLst/>
          </a:prstGeom>
        </p:spPr>
      </p:pic>
      <p:pic>
        <p:nvPicPr>
          <p:cNvPr id="8" name="Picture 4">
            <a:extLst>
              <a:ext uri="{FF2B5EF4-FFF2-40B4-BE49-F238E27FC236}">
                <a16:creationId xmlns:a16="http://schemas.microsoft.com/office/drawing/2014/main" id="{32725BF9-70B7-A30B-EB14-B510DB2E6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93" y="2424879"/>
            <a:ext cx="2142430" cy="5231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ontact Harvey Morton Digital Social Media Marketing company (Sheffield) at  Qualified.One">
            <a:extLst>
              <a:ext uri="{FF2B5EF4-FFF2-40B4-BE49-F238E27FC236}">
                <a16:creationId xmlns:a16="http://schemas.microsoft.com/office/drawing/2014/main" id="{0C2DA264-D209-BDA2-7F61-F6C5475489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452" y="1912736"/>
            <a:ext cx="1024285" cy="10242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tableware&#10;&#10;Description automatically generated">
            <a:extLst>
              <a:ext uri="{FF2B5EF4-FFF2-40B4-BE49-F238E27FC236}">
                <a16:creationId xmlns:a16="http://schemas.microsoft.com/office/drawing/2014/main" id="{EA9D79CE-38DE-ECB3-1C9C-F47DD1635F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2486" y="2773569"/>
            <a:ext cx="2325667" cy="427832"/>
          </a:xfrm>
          <a:prstGeom prst="rect">
            <a:avLst/>
          </a:prstGeom>
        </p:spPr>
      </p:pic>
      <p:pic>
        <p:nvPicPr>
          <p:cNvPr id="14" name="Picture 6" descr="Sheffield City Council Logo Vector (.AI) Free Download">
            <a:extLst>
              <a:ext uri="{FF2B5EF4-FFF2-40B4-BE49-F238E27FC236}">
                <a16:creationId xmlns:a16="http://schemas.microsoft.com/office/drawing/2014/main" id="{38B74A5B-71CE-2604-C5C1-36C866BCBA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8137" y="4877305"/>
            <a:ext cx="1143003" cy="8991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9E8FD1F-94B2-A9EF-6656-F2D56EA9F11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77226" y="3656600"/>
            <a:ext cx="3216186" cy="824663"/>
          </a:xfrm>
          <a:prstGeom prst="rect">
            <a:avLst/>
          </a:prstGeom>
        </p:spPr>
      </p:pic>
      <p:pic>
        <p:nvPicPr>
          <p:cNvPr id="3" name="Picture 2" descr="Logo&#10;&#10;Description automatically generated">
            <a:extLst>
              <a:ext uri="{FF2B5EF4-FFF2-40B4-BE49-F238E27FC236}">
                <a16:creationId xmlns:a16="http://schemas.microsoft.com/office/drawing/2014/main" id="{6BEA5D39-2337-71D9-439A-2A28209898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6574" y="2849739"/>
            <a:ext cx="1518852" cy="395149"/>
          </a:xfrm>
          <a:prstGeom prst="rect">
            <a:avLst/>
          </a:prstGeom>
        </p:spPr>
      </p:pic>
      <p:pic>
        <p:nvPicPr>
          <p:cNvPr id="7" name="Picture 6" descr="A purple and white logo&#10;&#10;Description automatically generated">
            <a:extLst>
              <a:ext uri="{FF2B5EF4-FFF2-40B4-BE49-F238E27FC236}">
                <a16:creationId xmlns:a16="http://schemas.microsoft.com/office/drawing/2014/main" id="{40672EA5-65B6-C6BD-E069-851EE94D5D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33874" y="1353625"/>
            <a:ext cx="891802" cy="891802"/>
          </a:xfrm>
          <a:prstGeom prst="rect">
            <a:avLst/>
          </a:prstGeom>
        </p:spPr>
      </p:pic>
      <p:pic>
        <p:nvPicPr>
          <p:cNvPr id="2050" name="Picture 2" descr="Home - The Sheffield Business Awards">
            <a:extLst>
              <a:ext uri="{FF2B5EF4-FFF2-40B4-BE49-F238E27FC236}">
                <a16:creationId xmlns:a16="http://schemas.microsoft.com/office/drawing/2014/main" id="{2EE7C3A7-B841-598B-4F80-A9073D6C461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5713" t="4400" r="27999" b="4400"/>
          <a:stretch/>
        </p:blipFill>
        <p:spPr bwMode="auto">
          <a:xfrm>
            <a:off x="673939" y="4147414"/>
            <a:ext cx="1017701" cy="100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gital Marketing Agency Sheffield: Seven Hills Creative">
            <a:extLst>
              <a:ext uri="{FF2B5EF4-FFF2-40B4-BE49-F238E27FC236}">
                <a16:creationId xmlns:a16="http://schemas.microsoft.com/office/drawing/2014/main" id="{0BE58C6E-1D8F-1D5C-4F3D-A2C0371E52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6585" y="4681336"/>
            <a:ext cx="947280" cy="9472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ade in Sheffield - Durham Duplex">
            <a:extLst>
              <a:ext uri="{FF2B5EF4-FFF2-40B4-BE49-F238E27FC236}">
                <a16:creationId xmlns:a16="http://schemas.microsoft.com/office/drawing/2014/main" id="{FC8BC6A8-235C-6409-47C2-94CD68E5473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33" t="10517" r="9127" b="11859"/>
          <a:stretch/>
        </p:blipFill>
        <p:spPr bwMode="auto">
          <a:xfrm>
            <a:off x="5474969" y="3822245"/>
            <a:ext cx="1937849" cy="72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CD93B-C731-4665-9611-5D50EB45A4A4}"/>
              </a:ext>
            </a:extLst>
          </p:cNvPr>
          <p:cNvSpPr>
            <a:spLocks noGrp="1"/>
          </p:cNvSpPr>
          <p:nvPr>
            <p:ph type="title"/>
          </p:nvPr>
        </p:nvSpPr>
        <p:spPr>
          <a:xfrm>
            <a:off x="6096000" y="1577340"/>
            <a:ext cx="5746403" cy="2589646"/>
          </a:xfrm>
          <a:ln w="28575">
            <a:solidFill>
              <a:schemeClr val="accent1"/>
            </a:solidFill>
          </a:ln>
        </p:spPr>
        <p:txBody>
          <a:bodyPr/>
          <a:lstStyle/>
          <a:p>
            <a:r>
              <a:rPr lang="en-GB" sz="4000" b="1" dirty="0">
                <a:solidFill>
                  <a:schemeClr val="accent1"/>
                </a:solidFill>
              </a:rPr>
              <a:t>Thank you for joining us on the BiG Challenge journey!</a:t>
            </a:r>
          </a:p>
        </p:txBody>
      </p:sp>
      <p:sp>
        <p:nvSpPr>
          <p:cNvPr id="6" name="TextBox 5">
            <a:extLst>
              <a:ext uri="{FF2B5EF4-FFF2-40B4-BE49-F238E27FC236}">
                <a16:creationId xmlns:a16="http://schemas.microsoft.com/office/drawing/2014/main" id="{E83B0C21-046E-41C1-87AE-FE5BCC0DFF7F}"/>
              </a:ext>
            </a:extLst>
          </p:cNvPr>
          <p:cNvSpPr txBox="1"/>
          <p:nvPr/>
        </p:nvSpPr>
        <p:spPr>
          <a:xfrm>
            <a:off x="6615063" y="4413273"/>
            <a:ext cx="4712068" cy="1021883"/>
          </a:xfrm>
          <a:prstGeom prst="rect">
            <a:avLst/>
          </a:prstGeom>
          <a:noFill/>
          <a:ln w="28575">
            <a:solidFill>
              <a:schemeClr val="accent1"/>
            </a:solidFill>
          </a:ln>
        </p:spPr>
        <p:txBody>
          <a:bodyPr wrap="square" rtlCol="0">
            <a:spAutoFit/>
          </a:bodyPr>
          <a:lstStyle/>
          <a:p>
            <a:pPr algn="ctr">
              <a:lnSpc>
                <a:spcPct val="150000"/>
              </a:lnSpc>
            </a:pPr>
            <a:r>
              <a:rPr lang="en-GB" sz="1400" dirty="0">
                <a:solidFill>
                  <a:schemeClr val="accent1"/>
                </a:solidFill>
              </a:rPr>
              <a:t>We will keep your school lead updated on the judging outcomes and keep an eye on the website for more news!</a:t>
            </a:r>
          </a:p>
        </p:txBody>
      </p:sp>
    </p:spTree>
    <p:extLst>
      <p:ext uri="{BB962C8B-B14F-4D97-AF65-F5344CB8AC3E}">
        <p14:creationId xmlns:p14="http://schemas.microsoft.com/office/powerpoint/2010/main" val="413393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B884-D225-42EA-8B24-627985EC61C2}"/>
              </a:ext>
            </a:extLst>
          </p:cNvPr>
          <p:cNvSpPr>
            <a:spLocks noGrp="1"/>
          </p:cNvSpPr>
          <p:nvPr>
            <p:ph type="title"/>
          </p:nvPr>
        </p:nvSpPr>
        <p:spPr>
          <a:xfrm>
            <a:off x="2603605" y="403250"/>
            <a:ext cx="8871110" cy="1325563"/>
          </a:xfrm>
        </p:spPr>
        <p:txBody>
          <a:bodyPr>
            <a:normAutofit/>
          </a:bodyPr>
          <a:lstStyle/>
          <a:p>
            <a:r>
              <a:rPr lang="en-GB" sz="3600" dirty="0"/>
              <a:t>What ways can you use to complete your Journal?</a:t>
            </a:r>
          </a:p>
        </p:txBody>
      </p:sp>
      <p:sp>
        <p:nvSpPr>
          <p:cNvPr id="3" name="Content Placeholder 2">
            <a:extLst>
              <a:ext uri="{FF2B5EF4-FFF2-40B4-BE49-F238E27FC236}">
                <a16:creationId xmlns:a16="http://schemas.microsoft.com/office/drawing/2014/main" id="{FF1BBED9-8849-4F8C-8573-9B8513D8B9EA}"/>
              </a:ext>
            </a:extLst>
          </p:cNvPr>
          <p:cNvSpPr>
            <a:spLocks noGrp="1"/>
          </p:cNvSpPr>
          <p:nvPr>
            <p:ph idx="1"/>
          </p:nvPr>
        </p:nvSpPr>
        <p:spPr>
          <a:xfrm>
            <a:off x="1992300" y="2167329"/>
            <a:ext cx="10093720" cy="1256584"/>
          </a:xfrm>
        </p:spPr>
        <p:txBody>
          <a:bodyPr>
            <a:normAutofit/>
          </a:bodyPr>
          <a:lstStyle/>
          <a:p>
            <a:pPr marL="0" indent="0" algn="ctr">
              <a:buNone/>
            </a:pPr>
            <a:r>
              <a:rPr lang="en-GB" sz="2000" b="1" dirty="0">
                <a:solidFill>
                  <a:schemeClr val="accent1"/>
                </a:solidFill>
              </a:rPr>
              <a:t>You can choose how you tell us your BiG Challenge story.</a:t>
            </a:r>
          </a:p>
          <a:p>
            <a:pPr marL="0" indent="0">
              <a:lnSpc>
                <a:spcPct val="100000"/>
              </a:lnSpc>
              <a:spcBef>
                <a:spcPts val="0"/>
              </a:spcBef>
              <a:buNone/>
            </a:pPr>
            <a:endParaRPr lang="en-GB" sz="2000" dirty="0"/>
          </a:p>
          <a:p>
            <a:pPr marL="0" indent="0" algn="ctr">
              <a:spcBef>
                <a:spcPts val="0"/>
              </a:spcBef>
              <a:buNone/>
            </a:pPr>
            <a:r>
              <a:rPr lang="en-GB" sz="2000" dirty="0">
                <a:solidFill>
                  <a:schemeClr val="accent1"/>
                </a:solidFill>
              </a:rPr>
              <a:t>     </a:t>
            </a:r>
            <a:r>
              <a:rPr lang="en-GB" sz="2000" b="1" dirty="0">
                <a:solidFill>
                  <a:schemeClr val="accent1"/>
                </a:solidFill>
              </a:rPr>
              <a:t>You might want to think about some of these ways:</a:t>
            </a:r>
          </a:p>
        </p:txBody>
      </p:sp>
      <p:sp>
        <p:nvSpPr>
          <p:cNvPr id="4" name="TextBox 3">
            <a:extLst>
              <a:ext uri="{FF2B5EF4-FFF2-40B4-BE49-F238E27FC236}">
                <a16:creationId xmlns:a16="http://schemas.microsoft.com/office/drawing/2014/main" id="{5E89722E-384F-4E8A-BCED-F0CCEC6D8B8B}"/>
              </a:ext>
            </a:extLst>
          </p:cNvPr>
          <p:cNvSpPr txBox="1"/>
          <p:nvPr/>
        </p:nvSpPr>
        <p:spPr>
          <a:xfrm>
            <a:off x="4894441" y="3250214"/>
            <a:ext cx="4289438" cy="2164695"/>
          </a:xfrm>
          <a:prstGeom prst="rect">
            <a:avLst/>
          </a:prstGeom>
          <a:noFill/>
        </p:spPr>
        <p:txBody>
          <a:bodyPr wrap="square" rtlCol="0">
            <a:spAutoFit/>
          </a:bodyPr>
          <a:lstStyle/>
          <a:p>
            <a:pPr marL="742950" lvl="1" indent="-285750">
              <a:spcBef>
                <a:spcPts val="400"/>
              </a:spcBef>
              <a:spcAft>
                <a:spcPts val="400"/>
              </a:spcAft>
              <a:buFont typeface="Arial" panose="020B0604020202020204" pitchFamily="34" charset="0"/>
              <a:buChar char="•"/>
            </a:pPr>
            <a:r>
              <a:rPr lang="en-GB" sz="1800" dirty="0">
                <a:solidFill>
                  <a:schemeClr val="accent1"/>
                </a:solidFill>
              </a:rPr>
              <a:t>Short 5 minute video</a:t>
            </a:r>
          </a:p>
          <a:p>
            <a:pPr marL="742950" lvl="1" indent="-285750">
              <a:spcBef>
                <a:spcPts val="400"/>
              </a:spcBef>
              <a:spcAft>
                <a:spcPts val="400"/>
              </a:spcAft>
              <a:buFont typeface="Arial" panose="020B0604020202020204" pitchFamily="34" charset="0"/>
              <a:buChar char="•"/>
            </a:pPr>
            <a:r>
              <a:rPr lang="en-GB" sz="1800" dirty="0">
                <a:solidFill>
                  <a:schemeClr val="accent1"/>
                </a:solidFill>
              </a:rPr>
              <a:t>PowerPoint with a voice over</a:t>
            </a:r>
          </a:p>
          <a:p>
            <a:pPr marL="742950" lvl="1" indent="-285750">
              <a:spcBef>
                <a:spcPts val="400"/>
              </a:spcBef>
              <a:spcAft>
                <a:spcPts val="400"/>
              </a:spcAft>
              <a:buFont typeface="Arial" panose="020B0604020202020204" pitchFamily="34" charset="0"/>
              <a:buChar char="•"/>
            </a:pPr>
            <a:r>
              <a:rPr lang="en-GB" sz="1800" dirty="0">
                <a:solidFill>
                  <a:schemeClr val="accent1"/>
                </a:solidFill>
              </a:rPr>
              <a:t>PowerPoint with photos and notes</a:t>
            </a:r>
          </a:p>
          <a:p>
            <a:pPr marL="742950" lvl="1" indent="-285750">
              <a:spcBef>
                <a:spcPts val="400"/>
              </a:spcBef>
              <a:spcAft>
                <a:spcPts val="400"/>
              </a:spcAft>
              <a:buFont typeface="Arial" panose="020B0604020202020204" pitchFamily="34" charset="0"/>
              <a:buChar char="•"/>
            </a:pPr>
            <a:r>
              <a:rPr lang="en-GB" sz="1800" dirty="0">
                <a:solidFill>
                  <a:schemeClr val="accent1"/>
                </a:solidFill>
              </a:rPr>
              <a:t>Written journal</a:t>
            </a:r>
          </a:p>
          <a:p>
            <a:pPr marL="742950" lvl="1" indent="-285750">
              <a:spcBef>
                <a:spcPts val="400"/>
              </a:spcBef>
              <a:spcAft>
                <a:spcPts val="400"/>
              </a:spcAft>
              <a:buFont typeface="Arial" panose="020B0604020202020204" pitchFamily="34" charset="0"/>
              <a:buChar char="•"/>
            </a:pPr>
            <a:r>
              <a:rPr lang="en-GB" sz="1800" dirty="0">
                <a:solidFill>
                  <a:schemeClr val="accent1"/>
                </a:solidFill>
              </a:rPr>
              <a:t>A combination of these</a:t>
            </a:r>
          </a:p>
        </p:txBody>
      </p:sp>
      <p:grpSp>
        <p:nvGrpSpPr>
          <p:cNvPr id="8" name="Group 7">
            <a:extLst>
              <a:ext uri="{FF2B5EF4-FFF2-40B4-BE49-F238E27FC236}">
                <a16:creationId xmlns:a16="http://schemas.microsoft.com/office/drawing/2014/main" id="{039D030F-3D2E-A84A-85DB-756ECCFAD0E2}"/>
              </a:ext>
            </a:extLst>
          </p:cNvPr>
          <p:cNvGrpSpPr/>
          <p:nvPr/>
        </p:nvGrpSpPr>
        <p:grpSpPr>
          <a:xfrm>
            <a:off x="2692937" y="3850234"/>
            <a:ext cx="1539165" cy="1256584"/>
            <a:chOff x="1092088" y="2556639"/>
            <a:chExt cx="1539165" cy="1256584"/>
          </a:xfrm>
        </p:grpSpPr>
        <p:pic>
          <p:nvPicPr>
            <p:cNvPr id="8194" name="Picture 2" descr="Instant Photos Clip Art at Clker.com - vector clip art online, royalty free  &amp; public domain">
              <a:extLst>
                <a:ext uri="{FF2B5EF4-FFF2-40B4-BE49-F238E27FC236}">
                  <a16:creationId xmlns:a16="http://schemas.microsoft.com/office/drawing/2014/main" id="{D7C24BE4-F8D6-8BCF-68CA-3160B8B4B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4758">
              <a:off x="1092088" y="2556639"/>
              <a:ext cx="1539165" cy="125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iG Challenge">
              <a:extLst>
                <a:ext uri="{FF2B5EF4-FFF2-40B4-BE49-F238E27FC236}">
                  <a16:creationId xmlns:a16="http://schemas.microsoft.com/office/drawing/2014/main" id="{CAD504F1-E32F-C535-B0AC-172BF2B488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962956">
              <a:off x="1696108" y="2811019"/>
              <a:ext cx="863683" cy="650854"/>
            </a:xfrm>
            <a:prstGeom prst="rect">
              <a:avLst/>
            </a:prstGeom>
          </p:spPr>
        </p:pic>
      </p:grpSp>
      <p:pic>
        <p:nvPicPr>
          <p:cNvPr id="8196" name="Picture 4">
            <a:extLst>
              <a:ext uri="{FF2B5EF4-FFF2-40B4-BE49-F238E27FC236}">
                <a16:creationId xmlns:a16="http://schemas.microsoft.com/office/drawing/2014/main" id="{DEED5FF0-247A-6028-27F0-4987708E0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4038">
            <a:off x="617707" y="2425945"/>
            <a:ext cx="985455" cy="9161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Video Icon, Vector Illustration Royalty Free SVG, Cliparts, Vectors, and  Stock Illustration. Image 81083142.">
            <a:extLst>
              <a:ext uri="{FF2B5EF4-FFF2-40B4-BE49-F238E27FC236}">
                <a16:creationId xmlns:a16="http://schemas.microsoft.com/office/drawing/2014/main" id="{7DA4FE73-BC82-331B-9CA7-59B0B0FB34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21098">
            <a:off x="2088716" y="2279553"/>
            <a:ext cx="1256584" cy="125658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port Clipart Images | Free Download | PNG Transparent Background - Pngtree">
            <a:extLst>
              <a:ext uri="{FF2B5EF4-FFF2-40B4-BE49-F238E27FC236}">
                <a16:creationId xmlns:a16="http://schemas.microsoft.com/office/drawing/2014/main" id="{E234BD11-AF39-1E81-2355-B1A3E1ED15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25996">
            <a:off x="693058" y="4107237"/>
            <a:ext cx="1182197" cy="118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2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39AC-3099-4E6B-9F9D-C5A00B1C8AAE}"/>
              </a:ext>
            </a:extLst>
          </p:cNvPr>
          <p:cNvSpPr>
            <a:spLocks noGrp="1"/>
          </p:cNvSpPr>
          <p:nvPr>
            <p:ph type="title"/>
          </p:nvPr>
        </p:nvSpPr>
        <p:spPr/>
        <p:txBody>
          <a:bodyPr>
            <a:normAutofit/>
          </a:bodyPr>
          <a:lstStyle/>
          <a:p>
            <a:r>
              <a:rPr lang="en-GB" sz="3600" dirty="0"/>
              <a:t>What does your Journal need to cover?</a:t>
            </a:r>
          </a:p>
        </p:txBody>
      </p:sp>
      <p:sp>
        <p:nvSpPr>
          <p:cNvPr id="3" name="Content Placeholder 2">
            <a:extLst>
              <a:ext uri="{FF2B5EF4-FFF2-40B4-BE49-F238E27FC236}">
                <a16:creationId xmlns:a16="http://schemas.microsoft.com/office/drawing/2014/main" id="{86ED546D-982F-4612-9E3D-F10158F30532}"/>
              </a:ext>
            </a:extLst>
          </p:cNvPr>
          <p:cNvSpPr>
            <a:spLocks noGrp="1"/>
          </p:cNvSpPr>
          <p:nvPr>
            <p:ph idx="1"/>
          </p:nvPr>
        </p:nvSpPr>
        <p:spPr>
          <a:xfrm>
            <a:off x="1053882" y="1965008"/>
            <a:ext cx="10547568" cy="4308311"/>
          </a:xfrm>
        </p:spPr>
        <p:txBody>
          <a:bodyPr>
            <a:normAutofit/>
          </a:bodyPr>
          <a:lstStyle/>
          <a:p>
            <a:pPr marL="0" indent="0" algn="ctr">
              <a:lnSpc>
                <a:spcPct val="150000"/>
              </a:lnSpc>
              <a:buNone/>
            </a:pPr>
            <a:r>
              <a:rPr lang="en-GB" sz="2000" b="1" dirty="0">
                <a:solidFill>
                  <a:schemeClr val="accent5"/>
                </a:solidFill>
              </a:rPr>
              <a:t>Your Reflective Journal needs to tell us everything about your BiG Challenge journey, from start to finish. </a:t>
            </a:r>
          </a:p>
          <a:p>
            <a:pPr marL="0" indent="0">
              <a:lnSpc>
                <a:spcPct val="150000"/>
              </a:lnSpc>
              <a:buNone/>
            </a:pPr>
            <a:r>
              <a:rPr lang="en-GB" sz="2000" b="1" dirty="0">
                <a:solidFill>
                  <a:schemeClr val="accent5"/>
                </a:solidFill>
              </a:rPr>
              <a:t>This guide will take you through:</a:t>
            </a:r>
            <a:endParaRPr lang="en-GB" sz="20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2600" dirty="0">
              <a:solidFill>
                <a:schemeClr val="accent5"/>
              </a:solidFill>
            </a:endParaRPr>
          </a:p>
        </p:txBody>
      </p:sp>
      <p:sp>
        <p:nvSpPr>
          <p:cNvPr id="4" name="TextBox 3">
            <a:extLst>
              <a:ext uri="{FF2B5EF4-FFF2-40B4-BE49-F238E27FC236}">
                <a16:creationId xmlns:a16="http://schemas.microsoft.com/office/drawing/2014/main" id="{FD0074C9-F848-46FC-A2A6-42DF3DAE11E9}"/>
              </a:ext>
            </a:extLst>
          </p:cNvPr>
          <p:cNvSpPr txBox="1"/>
          <p:nvPr/>
        </p:nvSpPr>
        <p:spPr>
          <a:xfrm>
            <a:off x="3823246" y="3518998"/>
            <a:ext cx="2994366"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5"/>
                </a:solidFill>
              </a:rPr>
              <a:t>Teamwork</a:t>
            </a:r>
          </a:p>
          <a:p>
            <a:pPr marL="285750" indent="-285750">
              <a:buFont typeface="Arial" panose="020B0604020202020204" pitchFamily="34" charset="0"/>
              <a:buChar char="•"/>
            </a:pPr>
            <a:r>
              <a:rPr lang="en-GB" dirty="0">
                <a:solidFill>
                  <a:schemeClr val="accent5"/>
                </a:solidFill>
              </a:rPr>
              <a:t>Creativity</a:t>
            </a:r>
          </a:p>
          <a:p>
            <a:pPr marL="285750" indent="-285750">
              <a:buFont typeface="Arial" panose="020B0604020202020204" pitchFamily="34" charset="0"/>
              <a:buChar char="•"/>
            </a:pPr>
            <a:r>
              <a:rPr lang="en-GB" dirty="0">
                <a:solidFill>
                  <a:schemeClr val="accent5"/>
                </a:solidFill>
              </a:rPr>
              <a:t>Problem Solving</a:t>
            </a:r>
          </a:p>
          <a:p>
            <a:pPr marL="285750" indent="-285750">
              <a:buFont typeface="Arial" panose="020B0604020202020204" pitchFamily="34" charset="0"/>
              <a:buChar char="•"/>
            </a:pPr>
            <a:r>
              <a:rPr lang="en-GB" dirty="0">
                <a:solidFill>
                  <a:schemeClr val="accent5"/>
                </a:solidFill>
              </a:rPr>
              <a:t>Aiming High</a:t>
            </a:r>
          </a:p>
        </p:txBody>
      </p:sp>
      <p:sp>
        <p:nvSpPr>
          <p:cNvPr id="5" name="TextBox 4">
            <a:extLst>
              <a:ext uri="{FF2B5EF4-FFF2-40B4-BE49-F238E27FC236}">
                <a16:creationId xmlns:a16="http://schemas.microsoft.com/office/drawing/2014/main" id="{8B5892CA-B94D-4128-9C3F-CAF5799FB4C8}"/>
              </a:ext>
            </a:extLst>
          </p:cNvPr>
          <p:cNvSpPr txBox="1"/>
          <p:nvPr/>
        </p:nvSpPr>
        <p:spPr>
          <a:xfrm>
            <a:off x="6327666" y="3515738"/>
            <a:ext cx="4266547"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5"/>
                </a:solidFill>
              </a:rPr>
              <a:t>Sustainability</a:t>
            </a:r>
          </a:p>
          <a:p>
            <a:pPr marL="285750" indent="-285750">
              <a:buFont typeface="Arial" panose="020B0604020202020204" pitchFamily="34" charset="0"/>
              <a:buChar char="•"/>
            </a:pPr>
            <a:r>
              <a:rPr lang="en-GB" dirty="0">
                <a:solidFill>
                  <a:schemeClr val="accent5"/>
                </a:solidFill>
              </a:rPr>
              <a:t>Marketing and Sales</a:t>
            </a:r>
          </a:p>
          <a:p>
            <a:pPr marL="285750" indent="-285750">
              <a:buFont typeface="Arial" panose="020B0604020202020204" pitchFamily="34" charset="0"/>
              <a:buChar char="•"/>
            </a:pPr>
            <a:r>
              <a:rPr lang="en-GB" dirty="0">
                <a:solidFill>
                  <a:schemeClr val="accent5"/>
                </a:solidFill>
              </a:rPr>
              <a:t>Made in Sheffield</a:t>
            </a:r>
          </a:p>
          <a:p>
            <a:pPr marL="285750" indent="-285750">
              <a:buFont typeface="Arial" panose="020B0604020202020204" pitchFamily="34" charset="0"/>
              <a:buChar char="•"/>
            </a:pPr>
            <a:r>
              <a:rPr lang="en-GB" dirty="0">
                <a:solidFill>
                  <a:schemeClr val="accent5"/>
                </a:solidFill>
              </a:rPr>
              <a:t>Innovation</a:t>
            </a:r>
          </a:p>
          <a:p>
            <a:pPr marL="285750" indent="-285750">
              <a:buFont typeface="Arial" panose="020B0604020202020204" pitchFamily="34" charset="0"/>
              <a:buChar char="•"/>
            </a:pPr>
            <a:r>
              <a:rPr lang="en-GB" dirty="0">
                <a:solidFill>
                  <a:schemeClr val="accent5"/>
                </a:solidFill>
              </a:rPr>
              <a:t>Use of Technology</a:t>
            </a:r>
          </a:p>
          <a:p>
            <a:pPr marL="285750" indent="-285750">
              <a:buFont typeface="Arial" panose="020B0604020202020204" pitchFamily="34" charset="0"/>
              <a:buChar char="•"/>
            </a:pPr>
            <a:r>
              <a:rPr lang="en-GB" dirty="0">
                <a:solidFill>
                  <a:schemeClr val="accent5"/>
                </a:solidFill>
              </a:rPr>
              <a:t>Cashflow, Finances &amp; Profit</a:t>
            </a:r>
          </a:p>
          <a:p>
            <a:pPr marL="285750" indent="-285750">
              <a:buFont typeface="Arial" panose="020B0604020202020204" pitchFamily="34" charset="0"/>
              <a:buChar char="•"/>
            </a:pPr>
            <a:r>
              <a:rPr lang="en-GB" dirty="0">
                <a:solidFill>
                  <a:schemeClr val="accent5"/>
                </a:solidFill>
              </a:rPr>
              <a:t>What did you learn?</a:t>
            </a:r>
          </a:p>
        </p:txBody>
      </p:sp>
    </p:spTree>
    <p:extLst>
      <p:ext uri="{BB962C8B-B14F-4D97-AF65-F5344CB8AC3E}">
        <p14:creationId xmlns:p14="http://schemas.microsoft.com/office/powerpoint/2010/main" val="30171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0A21-BC78-4C6E-8B6E-7DDC2D361DDF}"/>
              </a:ext>
            </a:extLst>
          </p:cNvPr>
          <p:cNvSpPr>
            <a:spLocks noGrp="1"/>
          </p:cNvSpPr>
          <p:nvPr>
            <p:ph type="title"/>
          </p:nvPr>
        </p:nvSpPr>
        <p:spPr>
          <a:xfrm>
            <a:off x="2500008" y="365126"/>
            <a:ext cx="9270459" cy="1035908"/>
          </a:xfrm>
        </p:spPr>
        <p:txBody>
          <a:bodyPr>
            <a:normAutofit/>
          </a:bodyPr>
          <a:lstStyle/>
          <a:p>
            <a:r>
              <a:rPr lang="en-GB" sz="4000" dirty="0"/>
              <a:t>What are the Enterprise Awards?</a:t>
            </a:r>
          </a:p>
        </p:txBody>
      </p:sp>
      <p:sp>
        <p:nvSpPr>
          <p:cNvPr id="4" name="TextBox 3">
            <a:extLst>
              <a:ext uri="{FF2B5EF4-FFF2-40B4-BE49-F238E27FC236}">
                <a16:creationId xmlns:a16="http://schemas.microsoft.com/office/drawing/2014/main" id="{AEDB8047-844D-4DE8-BE32-FB4BD1F46448}"/>
              </a:ext>
            </a:extLst>
          </p:cNvPr>
          <p:cNvSpPr txBox="1"/>
          <p:nvPr/>
        </p:nvSpPr>
        <p:spPr>
          <a:xfrm>
            <a:off x="2354580" y="1638588"/>
            <a:ext cx="8389620" cy="4190314"/>
          </a:xfrm>
          <a:prstGeom prst="rect">
            <a:avLst/>
          </a:prstGeom>
          <a:noFill/>
          <a:ln w="19050">
            <a:solidFill>
              <a:schemeClr val="accent5"/>
            </a:solidFill>
          </a:ln>
        </p:spPr>
        <p:txBody>
          <a:bodyPr wrap="square" rtlCol="0">
            <a:spAutoFit/>
          </a:bodyPr>
          <a:lstStyle/>
          <a:p>
            <a:pPr algn="ctr">
              <a:lnSpc>
                <a:spcPct val="150000"/>
              </a:lnSpc>
            </a:pPr>
            <a:r>
              <a:rPr lang="en-GB" sz="2400" b="1" dirty="0">
                <a:solidFill>
                  <a:schemeClr val="accent5"/>
                </a:solidFill>
              </a:rPr>
              <a:t>Enterprise Awards</a:t>
            </a:r>
          </a:p>
          <a:p>
            <a:pPr>
              <a:lnSpc>
                <a:spcPct val="150000"/>
              </a:lnSpc>
            </a:pPr>
            <a:endParaRPr lang="en-GB" sz="1600" dirty="0"/>
          </a:p>
          <a:p>
            <a:pPr marL="285750" indent="-285750">
              <a:lnSpc>
                <a:spcPct val="150000"/>
              </a:lnSpc>
              <a:buFont typeface="Arial" panose="020B0604020202020204" pitchFamily="34" charset="0"/>
              <a:buChar char="•"/>
            </a:pPr>
            <a:r>
              <a:rPr lang="en-GB" sz="2000" dirty="0">
                <a:solidFill>
                  <a:schemeClr val="accent5"/>
                </a:solidFill>
              </a:rPr>
              <a:t>Marketing &amp; Sales – </a:t>
            </a:r>
            <a:r>
              <a:rPr lang="en-GB" sz="2000" dirty="0">
                <a:solidFill>
                  <a:schemeClr val="accent6"/>
                </a:solidFill>
              </a:rPr>
              <a:t>Sponsored by </a:t>
            </a:r>
            <a:r>
              <a:rPr lang="en-GB" sz="2000" dirty="0">
                <a:solidFill>
                  <a:schemeClr val="accent6"/>
                </a:solidFill>
                <a:hlinkClick r:id="rId2"/>
              </a:rPr>
              <a:t>Harvey Morton Digital</a:t>
            </a:r>
            <a:endParaRPr lang="en-GB" sz="2000" dirty="0">
              <a:solidFill>
                <a:schemeClr val="accent6"/>
              </a:solidFill>
            </a:endParaRPr>
          </a:p>
          <a:p>
            <a:pPr marL="285750" indent="-285750">
              <a:lnSpc>
                <a:spcPct val="150000"/>
              </a:lnSpc>
              <a:buFont typeface="Arial" panose="020B0604020202020204" pitchFamily="34" charset="0"/>
              <a:buChar char="•"/>
            </a:pPr>
            <a:r>
              <a:rPr lang="en-GB" sz="2000" dirty="0">
                <a:solidFill>
                  <a:schemeClr val="accent5"/>
                </a:solidFill>
              </a:rPr>
              <a:t>Sustainability – </a:t>
            </a:r>
            <a:r>
              <a:rPr lang="en-GB" sz="2000" dirty="0">
                <a:solidFill>
                  <a:schemeClr val="accent6"/>
                </a:solidFill>
              </a:rPr>
              <a:t>Sponsored by </a:t>
            </a:r>
            <a:r>
              <a:rPr lang="en-GB" sz="2000" dirty="0">
                <a:solidFill>
                  <a:schemeClr val="accent6"/>
                </a:solidFill>
                <a:hlinkClick r:id="rId3"/>
              </a:rPr>
              <a:t>Henry Boot</a:t>
            </a:r>
            <a:r>
              <a:rPr lang="en-GB" sz="2000" dirty="0">
                <a:solidFill>
                  <a:schemeClr val="accent6"/>
                </a:solidFill>
              </a:rPr>
              <a:t> </a:t>
            </a:r>
          </a:p>
          <a:p>
            <a:pPr marL="285750" indent="-285750">
              <a:lnSpc>
                <a:spcPct val="150000"/>
              </a:lnSpc>
              <a:buFont typeface="Arial" panose="020B0604020202020204" pitchFamily="34" charset="0"/>
              <a:buChar char="•"/>
            </a:pPr>
            <a:r>
              <a:rPr lang="en-GB" sz="2000" dirty="0">
                <a:solidFill>
                  <a:schemeClr val="accent5"/>
                </a:solidFill>
              </a:rPr>
              <a:t>Made in Sheffield – </a:t>
            </a:r>
            <a:r>
              <a:rPr lang="en-GB" sz="2000" dirty="0">
                <a:solidFill>
                  <a:schemeClr val="accent6"/>
                </a:solidFill>
              </a:rPr>
              <a:t>Sponsored by </a:t>
            </a:r>
            <a:r>
              <a:rPr lang="en-GB" sz="2000" dirty="0">
                <a:solidFill>
                  <a:schemeClr val="accent6"/>
                </a:solidFill>
                <a:hlinkClick r:id="rId4"/>
              </a:rPr>
              <a:t>Made in Sheffield</a:t>
            </a:r>
            <a:r>
              <a:rPr lang="en-GB" sz="2000" dirty="0">
                <a:solidFill>
                  <a:schemeClr val="accent6"/>
                </a:solidFill>
              </a:rPr>
              <a:t> </a:t>
            </a:r>
          </a:p>
          <a:p>
            <a:pPr marL="285750" indent="-285750">
              <a:lnSpc>
                <a:spcPct val="150000"/>
              </a:lnSpc>
              <a:buFont typeface="Arial" panose="020B0604020202020204" pitchFamily="34" charset="0"/>
              <a:buChar char="•"/>
            </a:pPr>
            <a:r>
              <a:rPr lang="en-GB" sz="2000" dirty="0">
                <a:solidFill>
                  <a:schemeClr val="accent5"/>
                </a:solidFill>
              </a:rPr>
              <a:t>Innovation – </a:t>
            </a:r>
            <a:r>
              <a:rPr lang="en-GB" sz="2000" dirty="0">
                <a:solidFill>
                  <a:schemeClr val="accent6"/>
                </a:solidFill>
              </a:rPr>
              <a:t>Sponsored by </a:t>
            </a:r>
            <a:r>
              <a:rPr lang="en-GB" sz="2000" dirty="0">
                <a:solidFill>
                  <a:schemeClr val="accent6"/>
                </a:solidFill>
                <a:hlinkClick r:id="rId5"/>
              </a:rPr>
              <a:t>Sheffield Forgemasters</a:t>
            </a:r>
            <a:r>
              <a:rPr lang="en-GB" sz="2000" dirty="0">
                <a:solidFill>
                  <a:schemeClr val="accent6"/>
                </a:solidFill>
              </a:rPr>
              <a:t>  </a:t>
            </a:r>
          </a:p>
          <a:p>
            <a:pPr marL="285750" indent="-285750">
              <a:lnSpc>
                <a:spcPct val="150000"/>
              </a:lnSpc>
              <a:buFont typeface="Arial" panose="020B0604020202020204" pitchFamily="34" charset="0"/>
              <a:buChar char="•"/>
            </a:pPr>
            <a:r>
              <a:rPr lang="en-GB" sz="2000" dirty="0">
                <a:solidFill>
                  <a:schemeClr val="accent5"/>
                </a:solidFill>
              </a:rPr>
              <a:t>Use of Technology – </a:t>
            </a:r>
            <a:r>
              <a:rPr lang="en-GB" sz="2000" dirty="0">
                <a:solidFill>
                  <a:schemeClr val="accent6"/>
                </a:solidFill>
              </a:rPr>
              <a:t>Sponsored by </a:t>
            </a:r>
            <a:r>
              <a:rPr lang="en-GB" sz="2000" dirty="0">
                <a:solidFill>
                  <a:schemeClr val="accent5"/>
                </a:solidFill>
                <a:hlinkClick r:id="rId6"/>
              </a:rPr>
              <a:t>Seven Hills Creative</a:t>
            </a:r>
            <a:endParaRPr lang="en-GB" sz="2000" dirty="0">
              <a:solidFill>
                <a:schemeClr val="accent5"/>
              </a:solidFill>
            </a:endParaRPr>
          </a:p>
          <a:p>
            <a:pPr marL="285750" indent="-285750">
              <a:lnSpc>
                <a:spcPct val="150000"/>
              </a:lnSpc>
              <a:buFont typeface="Arial" panose="020B0604020202020204" pitchFamily="34" charset="0"/>
              <a:buChar char="•"/>
            </a:pPr>
            <a:r>
              <a:rPr lang="en-GB" sz="2000" dirty="0">
                <a:solidFill>
                  <a:schemeClr val="accent5"/>
                </a:solidFill>
              </a:rPr>
              <a:t>Biggest Profit – </a:t>
            </a:r>
            <a:r>
              <a:rPr lang="en-GB" sz="2000" dirty="0">
                <a:solidFill>
                  <a:schemeClr val="accent6"/>
                </a:solidFill>
              </a:rPr>
              <a:t>Sponsored by </a:t>
            </a:r>
            <a:r>
              <a:rPr lang="en-GB" sz="2000" dirty="0">
                <a:hlinkClick r:id="rId7"/>
              </a:rPr>
              <a:t>MGRW </a:t>
            </a:r>
            <a:endParaRPr lang="en-GB" sz="2000" dirty="0">
              <a:solidFill>
                <a:schemeClr val="accent5"/>
              </a:solidFill>
            </a:endParaRPr>
          </a:p>
          <a:p>
            <a:pPr marL="285750" indent="-285750">
              <a:lnSpc>
                <a:spcPct val="150000"/>
              </a:lnSpc>
              <a:buFont typeface="Arial" panose="020B0604020202020204" pitchFamily="34" charset="0"/>
              <a:buChar char="•"/>
            </a:pPr>
            <a:r>
              <a:rPr lang="en-GB" sz="2000" dirty="0">
                <a:solidFill>
                  <a:schemeClr val="accent5"/>
                </a:solidFill>
              </a:rPr>
              <a:t>Outstanding Journal – </a:t>
            </a:r>
            <a:r>
              <a:rPr lang="en-GB" sz="2000" dirty="0">
                <a:solidFill>
                  <a:schemeClr val="accent6"/>
                </a:solidFill>
              </a:rPr>
              <a:t>Sponsored by </a:t>
            </a:r>
            <a:r>
              <a:rPr lang="en-GB" sz="2000" dirty="0">
                <a:solidFill>
                  <a:schemeClr val="accent6"/>
                </a:solidFill>
                <a:hlinkClick r:id="rId8"/>
              </a:rPr>
              <a:t>Business Sheffield</a:t>
            </a:r>
            <a:endParaRPr lang="en-GB" sz="2000" dirty="0">
              <a:solidFill>
                <a:schemeClr val="accent5"/>
              </a:solidFill>
            </a:endParaRPr>
          </a:p>
        </p:txBody>
      </p:sp>
    </p:spTree>
    <p:extLst>
      <p:ext uri="{BB962C8B-B14F-4D97-AF65-F5344CB8AC3E}">
        <p14:creationId xmlns:p14="http://schemas.microsoft.com/office/powerpoint/2010/main" val="153282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2215-55B9-4BC8-9A0E-8862BA5E7274}"/>
              </a:ext>
            </a:extLst>
          </p:cNvPr>
          <p:cNvSpPr>
            <a:spLocks noGrp="1"/>
          </p:cNvSpPr>
          <p:nvPr>
            <p:ph type="title"/>
          </p:nvPr>
        </p:nvSpPr>
        <p:spPr/>
        <p:txBody>
          <a:bodyPr>
            <a:normAutofit/>
          </a:bodyPr>
          <a:lstStyle/>
          <a:p>
            <a:r>
              <a:rPr lang="en-GB" sz="4000" dirty="0"/>
              <a:t>What are the Skills Awards?</a:t>
            </a:r>
          </a:p>
        </p:txBody>
      </p:sp>
      <p:sp>
        <p:nvSpPr>
          <p:cNvPr id="3" name="TextBox 2">
            <a:extLst>
              <a:ext uri="{FF2B5EF4-FFF2-40B4-BE49-F238E27FC236}">
                <a16:creationId xmlns:a16="http://schemas.microsoft.com/office/drawing/2014/main" id="{58F98A2B-1BD0-4BA9-B0FE-2E52F421B1B2}"/>
              </a:ext>
            </a:extLst>
          </p:cNvPr>
          <p:cNvSpPr txBox="1"/>
          <p:nvPr/>
        </p:nvSpPr>
        <p:spPr>
          <a:xfrm>
            <a:off x="2311433" y="1869052"/>
            <a:ext cx="8729947" cy="3560197"/>
          </a:xfrm>
          <a:prstGeom prst="rect">
            <a:avLst/>
          </a:prstGeom>
          <a:noFill/>
          <a:ln w="19050">
            <a:solidFill>
              <a:schemeClr val="accent1"/>
            </a:solidFill>
          </a:ln>
        </p:spPr>
        <p:txBody>
          <a:bodyPr wrap="square" rtlCol="0">
            <a:spAutoFit/>
          </a:bodyPr>
          <a:lstStyle/>
          <a:p>
            <a:pPr algn="ctr"/>
            <a:r>
              <a:rPr lang="en-GB" sz="2400" b="1" dirty="0">
                <a:solidFill>
                  <a:schemeClr val="accent1"/>
                </a:solidFill>
              </a:rPr>
              <a:t>Skills Awards</a:t>
            </a:r>
          </a:p>
          <a:p>
            <a:pPr algn="ctr"/>
            <a:endParaRPr lang="en-GB" sz="1600" dirty="0"/>
          </a:p>
          <a:p>
            <a:pPr marL="285750" indent="-285750">
              <a:buFont typeface="Arial" panose="020B0604020202020204" pitchFamily="34" charset="0"/>
              <a:buChar char="•"/>
            </a:pPr>
            <a:r>
              <a:rPr lang="en-GB" sz="2000" dirty="0">
                <a:solidFill>
                  <a:schemeClr val="accent1"/>
                </a:solidFill>
              </a:rPr>
              <a:t>Aiming High – </a:t>
            </a:r>
            <a:r>
              <a:rPr lang="en-GB" sz="2000" dirty="0">
                <a:solidFill>
                  <a:schemeClr val="accent6"/>
                </a:solidFill>
              </a:rPr>
              <a:t>Sponsored by </a:t>
            </a:r>
            <a:r>
              <a:rPr lang="en-GB" sz="2000" dirty="0">
                <a:solidFill>
                  <a:schemeClr val="accent6"/>
                </a:solidFill>
                <a:hlinkClick r:id="rId2"/>
              </a:rPr>
              <a:t>Higher Education Progression Partnership (Hepp)</a:t>
            </a:r>
            <a:r>
              <a:rPr lang="en-GB" sz="2000" dirty="0">
                <a:solidFill>
                  <a:schemeClr val="accent6"/>
                </a:solidFill>
              </a:rPr>
              <a:t> </a:t>
            </a:r>
            <a:endParaRPr lang="en-GB" sz="2000" dirty="0">
              <a:solidFill>
                <a:schemeClr val="accent1"/>
              </a:solidFill>
            </a:endParaRPr>
          </a:p>
          <a:p>
            <a:pPr marL="285750" indent="-285750">
              <a:buFont typeface="Arial" panose="020B0604020202020204" pitchFamily="34" charset="0"/>
              <a:buChar char="•"/>
            </a:pPr>
            <a:endParaRPr lang="en-GB" sz="2000" dirty="0">
              <a:solidFill>
                <a:schemeClr val="accent1"/>
              </a:solidFill>
            </a:endParaRPr>
          </a:p>
          <a:p>
            <a:pPr marL="285750" indent="-285750">
              <a:buFont typeface="Arial" panose="020B0604020202020204" pitchFamily="34" charset="0"/>
              <a:buChar char="•"/>
            </a:pPr>
            <a:r>
              <a:rPr lang="en-GB" sz="2000" dirty="0">
                <a:solidFill>
                  <a:schemeClr val="accent1"/>
                </a:solidFill>
              </a:rPr>
              <a:t>Problem Solving – </a:t>
            </a:r>
            <a:r>
              <a:rPr lang="en-GB" sz="2000" dirty="0">
                <a:solidFill>
                  <a:schemeClr val="accent6"/>
                </a:solidFill>
              </a:rPr>
              <a:t>Sponsored by </a:t>
            </a:r>
            <a:r>
              <a:rPr lang="en-GB" sz="2000" dirty="0">
                <a:solidFill>
                  <a:schemeClr val="accent6"/>
                </a:solidFill>
                <a:hlinkClick r:id="rId3"/>
              </a:rPr>
              <a:t>Opportunity Sheffield</a:t>
            </a:r>
            <a:endParaRPr lang="en-GB" sz="2000" dirty="0">
              <a:solidFill>
                <a:schemeClr val="accent1"/>
              </a:solidFill>
            </a:endParaRPr>
          </a:p>
          <a:p>
            <a:pPr marL="285750" indent="-285750">
              <a:buFont typeface="Arial" panose="020B0604020202020204" pitchFamily="34" charset="0"/>
              <a:buChar char="•"/>
            </a:pPr>
            <a:endParaRPr lang="en-GB" sz="2000" dirty="0">
              <a:solidFill>
                <a:schemeClr val="accent1"/>
              </a:solidFill>
            </a:endParaRPr>
          </a:p>
          <a:p>
            <a:pPr marL="285750" indent="-285750">
              <a:buFont typeface="Arial" panose="020B0604020202020204" pitchFamily="34" charset="0"/>
              <a:buChar char="•"/>
            </a:pPr>
            <a:r>
              <a:rPr lang="en-GB" sz="2000" dirty="0">
                <a:solidFill>
                  <a:schemeClr val="accent1"/>
                </a:solidFill>
              </a:rPr>
              <a:t>Creativity – </a:t>
            </a:r>
            <a:r>
              <a:rPr lang="en-GB" sz="2000" dirty="0">
                <a:solidFill>
                  <a:schemeClr val="accent6"/>
                </a:solidFill>
              </a:rPr>
              <a:t>Sponsored by </a:t>
            </a:r>
            <a:r>
              <a:rPr lang="en-GB" sz="2000" dirty="0">
                <a:solidFill>
                  <a:schemeClr val="accent6"/>
                </a:solidFill>
                <a:hlinkClick r:id="rId4"/>
              </a:rPr>
              <a:t>National Videogame Museum</a:t>
            </a:r>
            <a:endParaRPr lang="en-GB" sz="2000" dirty="0">
              <a:solidFill>
                <a:schemeClr val="accent6"/>
              </a:solidFill>
            </a:endParaRPr>
          </a:p>
          <a:p>
            <a:pPr marL="285750" indent="-285750">
              <a:buFont typeface="Arial" panose="020B0604020202020204" pitchFamily="34" charset="0"/>
              <a:buChar char="•"/>
            </a:pPr>
            <a:endParaRPr lang="en-GB" sz="2000" dirty="0">
              <a:solidFill>
                <a:schemeClr val="accent1"/>
              </a:solidFill>
            </a:endParaRPr>
          </a:p>
          <a:p>
            <a:pPr marL="285750" indent="-285750">
              <a:buFont typeface="Arial" panose="020B0604020202020204" pitchFamily="34" charset="0"/>
              <a:buChar char="•"/>
            </a:pPr>
            <a:r>
              <a:rPr lang="en-GB" sz="2000" dirty="0">
                <a:solidFill>
                  <a:schemeClr val="accent1"/>
                </a:solidFill>
              </a:rPr>
              <a:t>Teamwork – </a:t>
            </a:r>
            <a:r>
              <a:rPr lang="en-GB" sz="2000" dirty="0">
                <a:solidFill>
                  <a:schemeClr val="accent6"/>
                </a:solidFill>
              </a:rPr>
              <a:t>Sponsored by </a:t>
            </a:r>
            <a:r>
              <a:rPr lang="en-GB" sz="2000" dirty="0">
                <a:solidFill>
                  <a:schemeClr val="accent6"/>
                </a:solidFill>
                <a:hlinkClick r:id="rId5"/>
              </a:rPr>
              <a:t>HLM Architects</a:t>
            </a:r>
            <a:r>
              <a:rPr lang="en-GB" sz="2000" dirty="0">
                <a:solidFill>
                  <a:schemeClr val="accent6"/>
                </a:solidFill>
              </a:rPr>
              <a:t> </a:t>
            </a:r>
            <a:endParaRPr lang="en-GB" sz="2000" dirty="0">
              <a:solidFill>
                <a:schemeClr val="accent1"/>
              </a:solidFill>
            </a:endParaRPr>
          </a:p>
          <a:p>
            <a:pPr marL="285750" indent="-285750">
              <a:buFont typeface="Arial" panose="020B0604020202020204" pitchFamily="34" charset="0"/>
              <a:buChar char="•"/>
            </a:pPr>
            <a:endParaRPr lang="en-GB" dirty="0">
              <a:solidFill>
                <a:schemeClr val="accent1"/>
              </a:solidFill>
            </a:endParaRPr>
          </a:p>
        </p:txBody>
      </p:sp>
      <p:pic>
        <p:nvPicPr>
          <p:cNvPr id="5" name="Picture 4" descr="Icon&#10;&#10;Description automatically generated with medium confidence">
            <a:extLst>
              <a:ext uri="{FF2B5EF4-FFF2-40B4-BE49-F238E27FC236}">
                <a16:creationId xmlns:a16="http://schemas.microsoft.com/office/drawing/2014/main" id="{253E248C-C9E3-4682-A4DA-D5D1672E0F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248" y="2093774"/>
            <a:ext cx="1710704" cy="1710704"/>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70384794-93A5-4ABF-B62C-155FFF4E88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521" y="2648728"/>
            <a:ext cx="1742195" cy="1742195"/>
          </a:xfrm>
          <a:prstGeom prst="rect">
            <a:avLst/>
          </a:prstGeom>
        </p:spPr>
      </p:pic>
      <p:pic>
        <p:nvPicPr>
          <p:cNvPr id="9" name="Picture 8" descr="Icon&#10;&#10;Description automatically generated">
            <a:extLst>
              <a:ext uri="{FF2B5EF4-FFF2-40B4-BE49-F238E27FC236}">
                <a16:creationId xmlns:a16="http://schemas.microsoft.com/office/drawing/2014/main" id="{9D5CBE2B-611C-4188-A3C8-695361C1DC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999" y="3360996"/>
            <a:ext cx="1701335" cy="1701335"/>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5A947FE0-93EB-44BE-A2EC-A1A4ABCFC4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931" y="4052208"/>
            <a:ext cx="1787337" cy="1787337"/>
          </a:xfrm>
          <a:prstGeom prst="rect">
            <a:avLst/>
          </a:prstGeom>
        </p:spPr>
      </p:pic>
    </p:spTree>
    <p:extLst>
      <p:ext uri="{BB962C8B-B14F-4D97-AF65-F5344CB8AC3E}">
        <p14:creationId xmlns:p14="http://schemas.microsoft.com/office/powerpoint/2010/main" val="404277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020BF8-144F-4DFA-9820-F1EA3DDEF9BC}"/>
              </a:ext>
            </a:extLst>
          </p:cNvPr>
          <p:cNvSpPr txBox="1"/>
          <p:nvPr/>
        </p:nvSpPr>
        <p:spPr>
          <a:xfrm>
            <a:off x="2565553" y="1510026"/>
            <a:ext cx="8537223" cy="4473019"/>
          </a:xfrm>
          <a:prstGeom prst="rect">
            <a:avLst/>
          </a:prstGeom>
          <a:noFill/>
          <a:ln w="22225" cmpd="thinThick">
            <a:solidFill>
              <a:schemeClr val="accent1"/>
            </a:solidFill>
          </a:ln>
        </p:spPr>
        <p:txBody>
          <a:bodyPr wrap="square" rtlCol="0">
            <a:spAutoFit/>
          </a:bodyPr>
          <a:lstStyle/>
          <a:p>
            <a:pPr algn="ctr">
              <a:spcBef>
                <a:spcPts val="400"/>
              </a:spcBef>
              <a:spcAft>
                <a:spcPts val="400"/>
              </a:spcAft>
            </a:pPr>
            <a:r>
              <a:rPr lang="en-GB" sz="2800" b="1" dirty="0">
                <a:solidFill>
                  <a:schemeClr val="accent1"/>
                </a:solidFill>
              </a:rPr>
              <a:t>The BiG Prize</a:t>
            </a:r>
          </a:p>
          <a:p>
            <a:pPr algn="ctr">
              <a:spcBef>
                <a:spcPts val="400"/>
              </a:spcBef>
              <a:spcAft>
                <a:spcPts val="400"/>
              </a:spcAft>
            </a:pPr>
            <a:r>
              <a:rPr lang="en-GB" sz="2000" b="1" dirty="0">
                <a:solidFill>
                  <a:schemeClr val="accent5"/>
                </a:solidFill>
              </a:rPr>
              <a:t>Sponsored by </a:t>
            </a:r>
          </a:p>
          <a:p>
            <a:pPr algn="ctr">
              <a:spcBef>
                <a:spcPts val="400"/>
              </a:spcBef>
              <a:spcAft>
                <a:spcPts val="400"/>
              </a:spcAft>
            </a:pPr>
            <a:r>
              <a:rPr lang="en-GB" sz="2000" b="1" dirty="0">
                <a:solidFill>
                  <a:schemeClr val="accent5"/>
                </a:solidFill>
              </a:rPr>
              <a:t>Sheffield City Council</a:t>
            </a:r>
          </a:p>
          <a:p>
            <a:pPr algn="ctr"/>
            <a:endParaRPr lang="en-GB" dirty="0">
              <a:solidFill>
                <a:schemeClr val="accent5"/>
              </a:solidFill>
            </a:endParaRPr>
          </a:p>
          <a:p>
            <a:pPr algn="ctr"/>
            <a:endParaRPr lang="en-GB" dirty="0">
              <a:solidFill>
                <a:schemeClr val="accent6"/>
              </a:solidFill>
            </a:endParaRPr>
          </a:p>
          <a:p>
            <a:pPr algn="ctr"/>
            <a:endParaRPr lang="en-GB" dirty="0">
              <a:solidFill>
                <a:schemeClr val="accent6"/>
              </a:solidFill>
            </a:endParaRPr>
          </a:p>
          <a:p>
            <a:pPr algn="ctr"/>
            <a:endParaRPr lang="en-GB" dirty="0"/>
          </a:p>
          <a:p>
            <a:pPr algn="ctr"/>
            <a:endParaRPr lang="en-GB" sz="1600" dirty="0"/>
          </a:p>
          <a:p>
            <a:pPr algn="ctr"/>
            <a:r>
              <a:rPr lang="en-GB" sz="2000" b="1" dirty="0">
                <a:solidFill>
                  <a:schemeClr val="accent1"/>
                </a:solidFill>
              </a:rPr>
              <a:t>£500 Virgin Experience Vouchers for each member of the overall winning team</a:t>
            </a:r>
          </a:p>
          <a:p>
            <a:pPr algn="ctr"/>
            <a:endParaRPr lang="en-GB" dirty="0">
              <a:solidFill>
                <a:schemeClr val="accent6"/>
              </a:solidFill>
            </a:endParaRPr>
          </a:p>
          <a:p>
            <a:pPr algn="ctr"/>
            <a:endParaRPr lang="en-GB" dirty="0">
              <a:solidFill>
                <a:schemeClr val="accent6"/>
              </a:solidFill>
            </a:endParaRPr>
          </a:p>
          <a:p>
            <a:pPr algn="ctr"/>
            <a:endParaRPr lang="en-GB" dirty="0">
              <a:solidFill>
                <a:schemeClr val="accent6"/>
              </a:solidFill>
            </a:endParaRPr>
          </a:p>
          <a:p>
            <a:pPr algn="ctr"/>
            <a:endParaRPr lang="en-GB" dirty="0">
              <a:solidFill>
                <a:schemeClr val="accent6"/>
              </a:solidFill>
            </a:endParaRPr>
          </a:p>
        </p:txBody>
      </p:sp>
      <p:pic>
        <p:nvPicPr>
          <p:cNvPr id="4" name="Picture 3" descr="Sheffield City Council Logo Vector (.AI) Free Download">
            <a:extLst>
              <a:ext uri="{FF2B5EF4-FFF2-40B4-BE49-F238E27FC236}">
                <a16:creationId xmlns:a16="http://schemas.microsoft.com/office/drawing/2014/main" id="{6D706931-9EEC-4A21-A5FD-302DABE52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60" y="2957312"/>
            <a:ext cx="1199207" cy="943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erience Days | Virgin Day Out Gifts – Matalan">
            <a:extLst>
              <a:ext uri="{FF2B5EF4-FFF2-40B4-BE49-F238E27FC236}">
                <a16:creationId xmlns:a16="http://schemas.microsoft.com/office/drawing/2014/main" id="{5EABF208-318F-417F-A1AE-A9E369913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370" y="4913252"/>
            <a:ext cx="1845069" cy="9054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3,337 Trophy Cliparts, Stock Vector and Royalty Free Trophy Illustrations">
            <a:extLst>
              <a:ext uri="{FF2B5EF4-FFF2-40B4-BE49-F238E27FC236}">
                <a16:creationId xmlns:a16="http://schemas.microsoft.com/office/drawing/2014/main" id="{EB583B83-BA37-166E-31A2-DBACA5820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39" y="2588202"/>
            <a:ext cx="1956089" cy="1956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45A4CD7-009A-F55E-C0FE-5EDEB8A30D5E}"/>
              </a:ext>
            </a:extLst>
          </p:cNvPr>
          <p:cNvSpPr/>
          <p:nvPr/>
        </p:nvSpPr>
        <p:spPr>
          <a:xfrm>
            <a:off x="3853989" y="407192"/>
            <a:ext cx="5469625" cy="95624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The BiG Prize!</a:t>
            </a:r>
          </a:p>
        </p:txBody>
      </p:sp>
      <p:pic>
        <p:nvPicPr>
          <p:cNvPr id="2056" name="Picture 8" descr="Gold star star clipart and animated graphics of stars image #28234 | Star  clipart, Gold stars, Clip art">
            <a:extLst>
              <a:ext uri="{FF2B5EF4-FFF2-40B4-BE49-F238E27FC236}">
                <a16:creationId xmlns:a16="http://schemas.microsoft.com/office/drawing/2014/main" id="{CC521FA3-B3C0-0D6C-7C74-8B2FE1A83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4204" y="128055"/>
            <a:ext cx="2235654" cy="13086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old star star clipart and animated graphics of stars image #28234 | Star  clipart, Gold stars, Clip art">
            <a:extLst>
              <a:ext uri="{FF2B5EF4-FFF2-40B4-BE49-F238E27FC236}">
                <a16:creationId xmlns:a16="http://schemas.microsoft.com/office/drawing/2014/main" id="{9D88507C-B0FE-DE79-510F-C60C89F7F8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879" b="12603"/>
          <a:stretch/>
        </p:blipFill>
        <p:spPr bwMode="auto">
          <a:xfrm>
            <a:off x="737479" y="2114729"/>
            <a:ext cx="1438275" cy="66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9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6CA8-C1D6-4827-85F6-82CCA9163FF9}"/>
              </a:ext>
            </a:extLst>
          </p:cNvPr>
          <p:cNvSpPr>
            <a:spLocks noGrp="1"/>
          </p:cNvSpPr>
          <p:nvPr>
            <p:ph type="title"/>
          </p:nvPr>
        </p:nvSpPr>
        <p:spPr>
          <a:xfrm>
            <a:off x="2534298" y="648867"/>
            <a:ext cx="9270459" cy="628788"/>
          </a:xfrm>
        </p:spPr>
        <p:txBody>
          <a:bodyPr>
            <a:noAutofit/>
          </a:bodyPr>
          <a:lstStyle/>
          <a:p>
            <a:r>
              <a:rPr lang="en-GB" sz="4000" dirty="0"/>
              <a:t>Your BiG Challenge Business</a:t>
            </a:r>
          </a:p>
        </p:txBody>
      </p:sp>
      <p:graphicFrame>
        <p:nvGraphicFramePr>
          <p:cNvPr id="8" name="Table 7">
            <a:extLst>
              <a:ext uri="{FF2B5EF4-FFF2-40B4-BE49-F238E27FC236}">
                <a16:creationId xmlns:a16="http://schemas.microsoft.com/office/drawing/2014/main" id="{BB32D75E-A5FF-4848-B435-EF95AB5DBD01}"/>
              </a:ext>
            </a:extLst>
          </p:cNvPr>
          <p:cNvGraphicFramePr>
            <a:graphicFrameLocks noGrp="1"/>
          </p:cNvGraphicFramePr>
          <p:nvPr>
            <p:extLst>
              <p:ext uri="{D42A27DB-BD31-4B8C-83A1-F6EECF244321}">
                <p14:modId xmlns:p14="http://schemas.microsoft.com/office/powerpoint/2010/main" val="29930872"/>
              </p:ext>
            </p:extLst>
          </p:nvPr>
        </p:nvGraphicFramePr>
        <p:xfrm>
          <a:off x="2713063" y="1708871"/>
          <a:ext cx="6121005" cy="1278066"/>
        </p:xfrm>
        <a:graphic>
          <a:graphicData uri="http://schemas.openxmlformats.org/drawingml/2006/table">
            <a:tbl>
              <a:tblPr firstRow="1" firstCol="1" bandRow="1">
                <a:tableStyleId>{5C22544A-7EE6-4342-B048-85BDC9FD1C3A}</a:tableStyleId>
              </a:tblPr>
              <a:tblGrid>
                <a:gridCol w="1328501">
                  <a:extLst>
                    <a:ext uri="{9D8B030D-6E8A-4147-A177-3AD203B41FA5}">
                      <a16:colId xmlns:a16="http://schemas.microsoft.com/office/drawing/2014/main" val="2745191059"/>
                    </a:ext>
                  </a:extLst>
                </a:gridCol>
                <a:gridCol w="2697004">
                  <a:extLst>
                    <a:ext uri="{9D8B030D-6E8A-4147-A177-3AD203B41FA5}">
                      <a16:colId xmlns:a16="http://schemas.microsoft.com/office/drawing/2014/main" val="2118723537"/>
                    </a:ext>
                  </a:extLst>
                </a:gridCol>
                <a:gridCol w="2095500">
                  <a:extLst>
                    <a:ext uri="{9D8B030D-6E8A-4147-A177-3AD203B41FA5}">
                      <a16:colId xmlns:a16="http://schemas.microsoft.com/office/drawing/2014/main" val="1702140138"/>
                    </a:ext>
                  </a:extLst>
                </a:gridCol>
              </a:tblGrid>
              <a:tr h="0">
                <a:tc>
                  <a:txBody>
                    <a:bodyPr/>
                    <a:lstStyle/>
                    <a:p>
                      <a:pPr algn="l">
                        <a:lnSpc>
                          <a:spcPct val="150000"/>
                        </a:lnSpc>
                        <a:spcAft>
                          <a:spcPts val="600"/>
                        </a:spcAft>
                      </a:pPr>
                      <a:r>
                        <a:rPr lang="en-GB" sz="1200" dirty="0">
                          <a:effectLst/>
                        </a:rPr>
                        <a:t>School</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tc gridSpan="2">
                  <a:txBody>
                    <a:bodyPr/>
                    <a:lstStyle/>
                    <a:p>
                      <a:pPr algn="l">
                        <a:lnSpc>
                          <a:spcPct val="100000"/>
                        </a:lnSpc>
                        <a:spcAft>
                          <a:spcPts val="600"/>
                        </a:spcAft>
                      </a:pPr>
                      <a:r>
                        <a:rPr lang="en-GB" sz="1200" dirty="0">
                          <a:effectLst/>
                        </a:rPr>
                        <a:t> </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FAE8EC"/>
                    </a:solidFill>
                  </a:tcPr>
                </a:tc>
                <a:tc hMerge="1">
                  <a:txBody>
                    <a:bodyPr/>
                    <a:lstStyle/>
                    <a:p>
                      <a:endParaRPr lang="en-GB"/>
                    </a:p>
                  </a:txBody>
                  <a:tcPr/>
                </a:tc>
                <a:extLst>
                  <a:ext uri="{0D108BD9-81ED-4DB2-BD59-A6C34878D82A}">
                    <a16:rowId xmlns:a16="http://schemas.microsoft.com/office/drawing/2014/main" val="1007248104"/>
                  </a:ext>
                </a:extLst>
              </a:tr>
              <a:tr h="0">
                <a:tc>
                  <a:txBody>
                    <a:bodyPr/>
                    <a:lstStyle/>
                    <a:p>
                      <a:pPr algn="l">
                        <a:lnSpc>
                          <a:spcPct val="150000"/>
                        </a:lnSpc>
                        <a:spcAft>
                          <a:spcPts val="600"/>
                        </a:spcAft>
                      </a:pPr>
                      <a:r>
                        <a:rPr lang="en-GB" sz="1200" dirty="0">
                          <a:effectLst/>
                        </a:rPr>
                        <a:t>School Lead</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tc gridSpan="2">
                  <a:txBody>
                    <a:bodyPr/>
                    <a:lstStyle/>
                    <a:p>
                      <a:pPr algn="l">
                        <a:lnSpc>
                          <a:spcPct val="100000"/>
                        </a:lnSpc>
                        <a:spcAft>
                          <a:spcPts val="600"/>
                        </a:spcAft>
                      </a:pPr>
                      <a:r>
                        <a:rPr lang="en-GB" sz="1200" dirty="0">
                          <a:effectLst/>
                        </a:rPr>
                        <a:t> </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696445903"/>
                  </a:ext>
                </a:extLst>
              </a:tr>
              <a:tr h="0">
                <a:tc>
                  <a:txBody>
                    <a:bodyPr/>
                    <a:lstStyle/>
                    <a:p>
                      <a:pPr algn="l">
                        <a:lnSpc>
                          <a:spcPct val="150000"/>
                        </a:lnSpc>
                        <a:spcAft>
                          <a:spcPts val="600"/>
                        </a:spcAft>
                      </a:pPr>
                      <a:r>
                        <a:rPr lang="en-GB" sz="1200" dirty="0">
                          <a:effectLst/>
                        </a:rPr>
                        <a:t>Team Name</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tc gridSpan="2">
                  <a:txBody>
                    <a:bodyPr/>
                    <a:lstStyle/>
                    <a:p>
                      <a:pPr algn="l">
                        <a:lnSpc>
                          <a:spcPct val="100000"/>
                        </a:lnSpc>
                        <a:spcAft>
                          <a:spcPts val="600"/>
                        </a:spcAft>
                      </a:pPr>
                      <a:r>
                        <a:rPr lang="en-GB" sz="1200" dirty="0">
                          <a:effectLst/>
                        </a:rPr>
                        <a:t> </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FAE8EC"/>
                    </a:solidFill>
                  </a:tcPr>
                </a:tc>
                <a:tc hMerge="1">
                  <a:txBody>
                    <a:bodyPr/>
                    <a:lstStyle/>
                    <a:p>
                      <a:endParaRPr lang="en-GB"/>
                    </a:p>
                  </a:txBody>
                  <a:tcPr/>
                </a:tc>
                <a:extLst>
                  <a:ext uri="{0D108BD9-81ED-4DB2-BD59-A6C34878D82A}">
                    <a16:rowId xmlns:a16="http://schemas.microsoft.com/office/drawing/2014/main" val="1625453618"/>
                  </a:ext>
                </a:extLst>
              </a:tr>
              <a:tr h="0">
                <a:tc rowSpan="3">
                  <a:txBody>
                    <a:bodyPr/>
                    <a:lstStyle/>
                    <a:p>
                      <a:pPr algn="l">
                        <a:lnSpc>
                          <a:spcPct val="150000"/>
                        </a:lnSpc>
                        <a:spcAft>
                          <a:spcPts val="600"/>
                        </a:spcAft>
                      </a:pPr>
                      <a:r>
                        <a:rPr lang="en-GB" sz="1200" dirty="0">
                          <a:effectLst/>
                        </a:rPr>
                        <a:t>Team Members</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tc>
                  <a:txBody>
                    <a:bodyPr/>
                    <a:lstStyle/>
                    <a:p>
                      <a:pPr algn="l">
                        <a:lnSpc>
                          <a:spcPct val="100000"/>
                        </a:lnSpc>
                        <a:spcAft>
                          <a:spcPts val="600"/>
                        </a:spcAft>
                      </a:pPr>
                      <a:r>
                        <a:rPr lang="en-GB" sz="1200" dirty="0">
                          <a:effectLst/>
                        </a:rPr>
                        <a:t>1.</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tc>
                  <a:txBody>
                    <a:bodyPr/>
                    <a:lstStyle/>
                    <a:p>
                      <a:pPr algn="l">
                        <a:lnSpc>
                          <a:spcPct val="100000"/>
                        </a:lnSpc>
                        <a:spcAft>
                          <a:spcPts val="600"/>
                        </a:spcAft>
                      </a:pPr>
                      <a:r>
                        <a:rPr lang="en-GB" sz="1200" dirty="0">
                          <a:effectLst/>
                        </a:rPr>
                        <a:t>4.</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394120714"/>
                  </a:ext>
                </a:extLst>
              </a:tr>
              <a:tr h="0">
                <a:tc vMerge="1">
                  <a:txBody>
                    <a:bodyPr/>
                    <a:lstStyle/>
                    <a:p>
                      <a:endParaRPr lang="en-GB"/>
                    </a:p>
                  </a:txBody>
                  <a:tcPr/>
                </a:tc>
                <a:tc>
                  <a:txBody>
                    <a:bodyPr/>
                    <a:lstStyle/>
                    <a:p>
                      <a:pPr algn="l">
                        <a:lnSpc>
                          <a:spcPct val="100000"/>
                        </a:lnSpc>
                        <a:spcAft>
                          <a:spcPts val="600"/>
                        </a:spcAft>
                      </a:pPr>
                      <a:r>
                        <a:rPr lang="en-GB" sz="1200" dirty="0">
                          <a:effectLst/>
                        </a:rPr>
                        <a:t>2.</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FAE8EC"/>
                    </a:solidFill>
                  </a:tcPr>
                </a:tc>
                <a:tc>
                  <a:txBody>
                    <a:bodyPr/>
                    <a:lstStyle/>
                    <a:p>
                      <a:pPr algn="l">
                        <a:lnSpc>
                          <a:spcPct val="100000"/>
                        </a:lnSpc>
                        <a:spcAft>
                          <a:spcPts val="600"/>
                        </a:spcAft>
                      </a:pPr>
                      <a:r>
                        <a:rPr lang="en-GB" sz="1200">
                          <a:effectLst/>
                        </a:rPr>
                        <a:t>5</a:t>
                      </a:r>
                      <a:endParaRPr lang="en-GB" sz="110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520246701"/>
                  </a:ext>
                </a:extLst>
              </a:tr>
              <a:tr h="0">
                <a:tc vMerge="1">
                  <a:txBody>
                    <a:bodyPr/>
                    <a:lstStyle/>
                    <a:p>
                      <a:endParaRPr lang="en-GB"/>
                    </a:p>
                  </a:txBody>
                  <a:tcPr/>
                </a:tc>
                <a:tc>
                  <a:txBody>
                    <a:bodyPr/>
                    <a:lstStyle/>
                    <a:p>
                      <a:pPr algn="l">
                        <a:lnSpc>
                          <a:spcPct val="100000"/>
                        </a:lnSpc>
                        <a:spcAft>
                          <a:spcPts val="600"/>
                        </a:spcAft>
                      </a:pPr>
                      <a:r>
                        <a:rPr lang="en-GB" sz="1200" dirty="0">
                          <a:effectLst/>
                        </a:rPr>
                        <a:t>3.</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tc>
                  <a:txBody>
                    <a:bodyPr/>
                    <a:lstStyle/>
                    <a:p>
                      <a:pPr algn="l">
                        <a:lnSpc>
                          <a:spcPct val="100000"/>
                        </a:lnSpc>
                        <a:spcAft>
                          <a:spcPts val="600"/>
                        </a:spcAft>
                      </a:pPr>
                      <a:r>
                        <a:rPr lang="en-GB" sz="1200" dirty="0">
                          <a:effectLst/>
                        </a:rPr>
                        <a:t>6.</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3362865351"/>
                  </a:ext>
                </a:extLst>
              </a:tr>
            </a:tbl>
          </a:graphicData>
        </a:graphic>
      </p:graphicFrame>
      <p:graphicFrame>
        <p:nvGraphicFramePr>
          <p:cNvPr id="9" name="Table 8">
            <a:extLst>
              <a:ext uri="{FF2B5EF4-FFF2-40B4-BE49-F238E27FC236}">
                <a16:creationId xmlns:a16="http://schemas.microsoft.com/office/drawing/2014/main" id="{B4D3B37F-ABD1-42E4-910E-3D570E57169E}"/>
              </a:ext>
            </a:extLst>
          </p:cNvPr>
          <p:cNvGraphicFramePr>
            <a:graphicFrameLocks noGrp="1"/>
          </p:cNvGraphicFramePr>
          <p:nvPr>
            <p:extLst>
              <p:ext uri="{D42A27DB-BD31-4B8C-83A1-F6EECF244321}">
                <p14:modId xmlns:p14="http://schemas.microsoft.com/office/powerpoint/2010/main" val="3382416951"/>
              </p:ext>
            </p:extLst>
          </p:nvPr>
        </p:nvGraphicFramePr>
        <p:xfrm>
          <a:off x="1205806" y="3429000"/>
          <a:ext cx="10094771" cy="2068830"/>
        </p:xfrm>
        <a:graphic>
          <a:graphicData uri="http://schemas.openxmlformats.org/drawingml/2006/table">
            <a:tbl>
              <a:tblPr firstRow="1" firstCol="1" bandRow="1">
                <a:tableStyleId>{5C22544A-7EE6-4342-B048-85BDC9FD1C3A}</a:tableStyleId>
              </a:tblPr>
              <a:tblGrid>
                <a:gridCol w="10094771">
                  <a:extLst>
                    <a:ext uri="{9D8B030D-6E8A-4147-A177-3AD203B41FA5}">
                      <a16:colId xmlns:a16="http://schemas.microsoft.com/office/drawing/2014/main" val="4178404758"/>
                    </a:ext>
                  </a:extLst>
                </a:gridCol>
              </a:tblGrid>
              <a:tr h="487123">
                <a:tc>
                  <a:txBody>
                    <a:bodyPr/>
                    <a:lstStyle/>
                    <a:p>
                      <a:pPr algn="ctr">
                        <a:lnSpc>
                          <a:spcPct val="150000"/>
                        </a:lnSpc>
                        <a:spcAft>
                          <a:spcPts val="600"/>
                        </a:spcAft>
                      </a:pPr>
                      <a:r>
                        <a:rPr lang="en-GB" sz="1400" b="0" dirty="0">
                          <a:solidFill>
                            <a:schemeClr val="bg1"/>
                          </a:solidFill>
                          <a:effectLst/>
                          <a:latin typeface="+mj-lt"/>
                          <a:ea typeface="Roboto Light" panose="02000000000000000000" pitchFamily="2" charset="0"/>
                          <a:cs typeface="Times New Roman" panose="02020603050405020304" pitchFamily="18" charset="0"/>
                        </a:rPr>
                        <a:t>What is your product or service?</a:t>
                      </a:r>
                      <a:endParaRPr lang="en-GB" sz="1200" b="0" dirty="0">
                        <a:solidFill>
                          <a:schemeClr val="bg1"/>
                        </a:solidFill>
                        <a:effectLst/>
                        <a:latin typeface="+mj-lt"/>
                        <a:ea typeface="Roboto Light" panose="02000000000000000000" pitchFamily="2"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218358986"/>
                  </a:ext>
                </a:extLst>
              </a:tr>
              <a:tr h="1581707">
                <a:tc>
                  <a:txBody>
                    <a:bodyPr/>
                    <a:lstStyle/>
                    <a:p>
                      <a:pPr algn="ctr">
                        <a:lnSpc>
                          <a:spcPct val="150000"/>
                        </a:lnSpc>
                        <a:spcAft>
                          <a:spcPts val="600"/>
                        </a:spcAft>
                      </a:pPr>
                      <a:endParaRPr lang="en-GB" sz="110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a:p>
                      <a:pPr algn="ctr">
                        <a:lnSpc>
                          <a:spcPct val="150000"/>
                        </a:lnSpc>
                        <a:spcAft>
                          <a:spcPts val="600"/>
                        </a:spcAft>
                      </a:pPr>
                      <a:endParaRPr lang="en-GB" sz="110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a:p>
                      <a:pPr algn="ctr">
                        <a:lnSpc>
                          <a:spcPct val="150000"/>
                        </a:lnSpc>
                        <a:spcAft>
                          <a:spcPts val="600"/>
                        </a:spcAft>
                      </a:pPr>
                      <a:endParaRPr lang="en-GB" sz="1100" dirty="0">
                        <a:solidFill>
                          <a:schemeClr val="tx1"/>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FCE4EE"/>
                    </a:solidFill>
                  </a:tcPr>
                </a:tc>
                <a:extLst>
                  <a:ext uri="{0D108BD9-81ED-4DB2-BD59-A6C34878D82A}">
                    <a16:rowId xmlns:a16="http://schemas.microsoft.com/office/drawing/2014/main" val="1644830392"/>
                  </a:ext>
                </a:extLst>
              </a:tr>
            </a:tbl>
          </a:graphicData>
        </a:graphic>
      </p:graphicFrame>
      <p:graphicFrame>
        <p:nvGraphicFramePr>
          <p:cNvPr id="3" name="Table 3">
            <a:extLst>
              <a:ext uri="{FF2B5EF4-FFF2-40B4-BE49-F238E27FC236}">
                <a16:creationId xmlns:a16="http://schemas.microsoft.com/office/drawing/2014/main" id="{C31DB1DC-E63F-5D24-06C3-0BDCD29F02BB}"/>
              </a:ext>
            </a:extLst>
          </p:cNvPr>
          <p:cNvGraphicFramePr>
            <a:graphicFrameLocks noGrp="1"/>
          </p:cNvGraphicFramePr>
          <p:nvPr>
            <p:extLst>
              <p:ext uri="{D42A27DB-BD31-4B8C-83A1-F6EECF244321}">
                <p14:modId xmlns:p14="http://schemas.microsoft.com/office/powerpoint/2010/main" val="2385433042"/>
              </p:ext>
            </p:extLst>
          </p:nvPr>
        </p:nvGraphicFramePr>
        <p:xfrm>
          <a:off x="9574187" y="1708871"/>
          <a:ext cx="1863550" cy="1168400"/>
        </p:xfrm>
        <a:graphic>
          <a:graphicData uri="http://schemas.openxmlformats.org/drawingml/2006/table">
            <a:tbl>
              <a:tblPr firstRow="1" bandRow="1">
                <a:tableStyleId>{5C22544A-7EE6-4342-B048-85BDC9FD1C3A}</a:tableStyleId>
              </a:tblPr>
              <a:tblGrid>
                <a:gridCol w="931775">
                  <a:extLst>
                    <a:ext uri="{9D8B030D-6E8A-4147-A177-3AD203B41FA5}">
                      <a16:colId xmlns:a16="http://schemas.microsoft.com/office/drawing/2014/main" val="3071269877"/>
                    </a:ext>
                  </a:extLst>
                </a:gridCol>
                <a:gridCol w="931775">
                  <a:extLst>
                    <a:ext uri="{9D8B030D-6E8A-4147-A177-3AD203B41FA5}">
                      <a16:colId xmlns:a16="http://schemas.microsoft.com/office/drawing/2014/main" val="3735927614"/>
                    </a:ext>
                  </a:extLst>
                </a:gridCol>
              </a:tblGrid>
              <a:tr h="370840">
                <a:tc gridSpan="2">
                  <a:txBody>
                    <a:bodyPr/>
                    <a:lstStyle/>
                    <a:p>
                      <a:r>
                        <a:rPr lang="en-GB" sz="1100" dirty="0"/>
                        <a:t>Did you join the BiG Challenge last year?</a:t>
                      </a:r>
                    </a:p>
                  </a:txBody>
                  <a:tcPr/>
                </a:tc>
                <a:tc hMerge="1">
                  <a:txBody>
                    <a:bodyPr/>
                    <a:lstStyle/>
                    <a:p>
                      <a:endParaRPr lang="en-GB" dirty="0"/>
                    </a:p>
                  </a:txBody>
                  <a:tcPr/>
                </a:tc>
                <a:extLst>
                  <a:ext uri="{0D108BD9-81ED-4DB2-BD59-A6C34878D82A}">
                    <a16:rowId xmlns:a16="http://schemas.microsoft.com/office/drawing/2014/main" val="3197968706"/>
                  </a:ext>
                </a:extLst>
              </a:tr>
              <a:tr h="370840">
                <a:tc>
                  <a:txBody>
                    <a:bodyPr/>
                    <a:lstStyle/>
                    <a:p>
                      <a:r>
                        <a:rPr lang="en-GB" sz="1400" b="1" dirty="0"/>
                        <a:t>Yes</a:t>
                      </a:r>
                    </a:p>
                  </a:txBody>
                  <a:tcPr/>
                </a:tc>
                <a:tc>
                  <a:txBody>
                    <a:bodyPr/>
                    <a:lstStyle/>
                    <a:p>
                      <a:endParaRPr lang="en-GB" dirty="0"/>
                    </a:p>
                  </a:txBody>
                  <a:tcPr/>
                </a:tc>
                <a:extLst>
                  <a:ext uri="{0D108BD9-81ED-4DB2-BD59-A6C34878D82A}">
                    <a16:rowId xmlns:a16="http://schemas.microsoft.com/office/drawing/2014/main" val="3448117041"/>
                  </a:ext>
                </a:extLst>
              </a:tr>
              <a:tr h="370840">
                <a:tc>
                  <a:txBody>
                    <a:bodyPr/>
                    <a:lstStyle/>
                    <a:p>
                      <a:r>
                        <a:rPr lang="en-GB" sz="1400" b="1" dirty="0"/>
                        <a:t>No</a:t>
                      </a:r>
                    </a:p>
                  </a:txBody>
                  <a:tcPr/>
                </a:tc>
                <a:tc>
                  <a:txBody>
                    <a:bodyPr/>
                    <a:lstStyle/>
                    <a:p>
                      <a:endParaRPr lang="en-GB" dirty="0"/>
                    </a:p>
                  </a:txBody>
                  <a:tcPr/>
                </a:tc>
                <a:extLst>
                  <a:ext uri="{0D108BD9-81ED-4DB2-BD59-A6C34878D82A}">
                    <a16:rowId xmlns:a16="http://schemas.microsoft.com/office/drawing/2014/main" val="3649809548"/>
                  </a:ext>
                </a:extLst>
              </a:tr>
            </a:tbl>
          </a:graphicData>
        </a:graphic>
      </p:graphicFrame>
      <p:sp>
        <p:nvSpPr>
          <p:cNvPr id="4" name="TextBox 3">
            <a:extLst>
              <a:ext uri="{FF2B5EF4-FFF2-40B4-BE49-F238E27FC236}">
                <a16:creationId xmlns:a16="http://schemas.microsoft.com/office/drawing/2014/main" id="{80EA5DF4-716C-50B9-9F9D-FB3BCE1EC166}"/>
              </a:ext>
            </a:extLst>
          </p:cNvPr>
          <p:cNvSpPr txBox="1"/>
          <p:nvPr/>
        </p:nvSpPr>
        <p:spPr>
          <a:xfrm>
            <a:off x="2713063" y="2986937"/>
            <a:ext cx="5052644" cy="276999"/>
          </a:xfrm>
          <a:prstGeom prst="rect">
            <a:avLst/>
          </a:prstGeom>
          <a:noFill/>
        </p:spPr>
        <p:txBody>
          <a:bodyPr wrap="square" rtlCol="0">
            <a:spAutoFit/>
          </a:bodyPr>
          <a:lstStyle/>
          <a:p>
            <a:pPr algn="ctr"/>
            <a:r>
              <a:rPr lang="en-GB" sz="1200" dirty="0">
                <a:solidFill>
                  <a:schemeClr val="accent1"/>
                </a:solidFill>
              </a:rPr>
              <a:t>(Please make sure that all team names are included and spelt correctly)</a:t>
            </a:r>
          </a:p>
        </p:txBody>
      </p:sp>
    </p:spTree>
    <p:extLst>
      <p:ext uri="{BB962C8B-B14F-4D97-AF65-F5344CB8AC3E}">
        <p14:creationId xmlns:p14="http://schemas.microsoft.com/office/powerpoint/2010/main" val="202485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3F0-8AE5-4409-8B5E-71AC5FC5947E}"/>
              </a:ext>
            </a:extLst>
          </p:cNvPr>
          <p:cNvSpPr>
            <a:spLocks noGrp="1"/>
          </p:cNvSpPr>
          <p:nvPr>
            <p:ph type="title"/>
          </p:nvPr>
        </p:nvSpPr>
        <p:spPr>
          <a:xfrm>
            <a:off x="3709324" y="417691"/>
            <a:ext cx="2958921" cy="933589"/>
          </a:xfrm>
        </p:spPr>
        <p:txBody>
          <a:bodyPr/>
          <a:lstStyle/>
          <a:p>
            <a:r>
              <a:rPr lang="en-GB" sz="4000" dirty="0"/>
              <a:t>Teamwork</a:t>
            </a:r>
            <a:r>
              <a:rPr lang="en-GB" dirty="0"/>
              <a:t>  </a:t>
            </a:r>
          </a:p>
        </p:txBody>
      </p:sp>
      <p:pic>
        <p:nvPicPr>
          <p:cNvPr id="4" name="Picture 3" descr="Icon&#10;&#10;Description automatically generated with medium confidence">
            <a:extLst>
              <a:ext uri="{FF2B5EF4-FFF2-40B4-BE49-F238E27FC236}">
                <a16:creationId xmlns:a16="http://schemas.microsoft.com/office/drawing/2014/main" id="{A438617E-F944-4EAD-9580-D6865EDCB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198" y="161923"/>
            <a:ext cx="1445126" cy="1445126"/>
          </a:xfrm>
          <a:prstGeom prst="rect">
            <a:avLst/>
          </a:prstGeom>
        </p:spPr>
      </p:pic>
      <p:sp>
        <p:nvSpPr>
          <p:cNvPr id="5" name="TextBox 4">
            <a:extLst>
              <a:ext uri="{FF2B5EF4-FFF2-40B4-BE49-F238E27FC236}">
                <a16:creationId xmlns:a16="http://schemas.microsoft.com/office/drawing/2014/main" id="{FB0BC4BC-97F7-487D-AED2-365DDCBC7C62}"/>
              </a:ext>
            </a:extLst>
          </p:cNvPr>
          <p:cNvSpPr txBox="1"/>
          <p:nvPr/>
        </p:nvSpPr>
        <p:spPr>
          <a:xfrm>
            <a:off x="241358" y="1984849"/>
            <a:ext cx="2160000" cy="3096000"/>
          </a:xfrm>
          <a:prstGeom prst="rect">
            <a:avLst/>
          </a:prstGeom>
          <a:noFill/>
          <a:ln>
            <a:solidFill>
              <a:schemeClr val="accent1"/>
            </a:solidFill>
          </a:ln>
        </p:spPr>
        <p:txBody>
          <a:bodyPr wrap="square" rtlCol="0">
            <a:spAutoFit/>
          </a:bodyPr>
          <a:lstStyle/>
          <a:p>
            <a:pPr>
              <a:spcBef>
                <a:spcPts val="400"/>
              </a:spcBef>
              <a:spcAft>
                <a:spcPts val="400"/>
              </a:spcAft>
            </a:pPr>
            <a:r>
              <a:rPr lang="en-GB" sz="1200" b="1" dirty="0">
                <a:solidFill>
                  <a:schemeClr val="accent1"/>
                </a:solidFill>
              </a:rPr>
              <a:t>Tip Box</a:t>
            </a:r>
            <a:endParaRPr lang="en-GB" sz="1200" dirty="0"/>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work as a team?</a:t>
            </a:r>
          </a:p>
          <a:p>
            <a:pPr marL="285750" indent="-285750">
              <a:spcBef>
                <a:spcPts val="400"/>
              </a:spcBef>
              <a:spcAft>
                <a:spcPts val="400"/>
              </a:spcAft>
              <a:buFont typeface="Arial" panose="020B0604020202020204" pitchFamily="34" charset="0"/>
              <a:buChar char="•"/>
            </a:pPr>
            <a:r>
              <a:rPr lang="en-GB" sz="1200" dirty="0">
                <a:solidFill>
                  <a:schemeClr val="accent1"/>
                </a:solidFill>
              </a:rPr>
              <a:t>What roles did each of you have?</a:t>
            </a:r>
          </a:p>
          <a:p>
            <a:pPr marL="285750" indent="-285750">
              <a:spcBef>
                <a:spcPts val="400"/>
              </a:spcBef>
              <a:spcAft>
                <a:spcPts val="400"/>
              </a:spcAft>
              <a:buFont typeface="Arial" panose="020B0604020202020204" pitchFamily="34" charset="0"/>
              <a:buChar char="•"/>
            </a:pPr>
            <a:r>
              <a:rPr lang="en-GB" sz="1200" dirty="0">
                <a:solidFill>
                  <a:schemeClr val="accent1"/>
                </a:solidFill>
              </a:rPr>
              <a:t>Did each team member take responsibility for their tasks?</a:t>
            </a:r>
          </a:p>
          <a:p>
            <a:pPr marL="285750" indent="-285750">
              <a:spcBef>
                <a:spcPts val="400"/>
              </a:spcBef>
              <a:spcAft>
                <a:spcPts val="400"/>
              </a:spcAft>
              <a:buFont typeface="Arial" panose="020B0604020202020204" pitchFamily="34" charset="0"/>
              <a:buChar char="•"/>
            </a:pPr>
            <a:r>
              <a:rPr lang="en-GB" sz="1200" dirty="0">
                <a:solidFill>
                  <a:schemeClr val="accent1"/>
                </a:solidFill>
              </a:rPr>
              <a:t>How did you support each other?</a:t>
            </a:r>
          </a:p>
          <a:p>
            <a:pPr marL="285750" indent="-285750">
              <a:spcBef>
                <a:spcPts val="400"/>
              </a:spcBef>
              <a:spcAft>
                <a:spcPts val="400"/>
              </a:spcAft>
              <a:buFont typeface="Arial" panose="020B0604020202020204" pitchFamily="34" charset="0"/>
              <a:buChar char="•"/>
            </a:pPr>
            <a:r>
              <a:rPr lang="en-GB" sz="1200" dirty="0">
                <a:solidFill>
                  <a:schemeClr val="accent1"/>
                </a:solidFill>
              </a:rPr>
              <a:t>Were there any barriers to working as a team that you overcame?</a:t>
            </a:r>
          </a:p>
        </p:txBody>
      </p:sp>
      <p:pic>
        <p:nvPicPr>
          <p:cNvPr id="6146" name="Picture 2" descr="HLM Architects jobs and internships | Profile and careers on Dezeen Jobs">
            <a:extLst>
              <a:ext uri="{FF2B5EF4-FFF2-40B4-BE49-F238E27FC236}">
                <a16:creationId xmlns:a16="http://schemas.microsoft.com/office/drawing/2014/main" id="{58B3C207-633D-4A39-ABEE-7E36DF88B3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61" b="24986"/>
          <a:stretch/>
        </p:blipFill>
        <p:spPr bwMode="auto">
          <a:xfrm>
            <a:off x="9832009" y="213019"/>
            <a:ext cx="1975678" cy="95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92104"/>
      </p:ext>
    </p:extLst>
  </p:cSld>
  <p:clrMapOvr>
    <a:masterClrMapping/>
  </p:clrMapOvr>
</p:sld>
</file>

<file path=ppt/theme/theme1.xml><?xml version="1.0" encoding="utf-8"?>
<a:theme xmlns:a="http://schemas.openxmlformats.org/drawingml/2006/main" name="Title Slide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ABD8B2E0-017C-4243-B8E0-99554D914BE7}"/>
    </a:ext>
  </a:extLst>
</a:theme>
</file>

<file path=ppt/theme/theme2.xml><?xml version="1.0" encoding="utf-8"?>
<a:theme xmlns:a="http://schemas.openxmlformats.org/drawingml/2006/main" name="BC Logo">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465DDA8D-A702-4BCE-831C-A9C95CFDEC9D}"/>
    </a:ext>
  </a:extLst>
</a:theme>
</file>

<file path=ppt/theme/theme3.xml><?xml version="1.0" encoding="utf-8"?>
<a:theme xmlns:a="http://schemas.openxmlformats.org/drawingml/2006/main" name="All 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2978D22C-5DF3-4A1C-8412-35E5EA221A84}"/>
    </a:ext>
  </a:extLst>
</a:theme>
</file>

<file path=ppt/theme/theme4.xml><?xml version="1.0" encoding="utf-8"?>
<a:theme xmlns:a="http://schemas.openxmlformats.org/drawingml/2006/main" name="Major 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5C99E443-ECEE-4A7D-BC98-831360EB0976}"/>
    </a:ext>
  </a:extLst>
</a:theme>
</file>

<file path=ppt/theme/theme5.xml><?xml version="1.0" encoding="utf-8"?>
<a:theme xmlns:a="http://schemas.openxmlformats.org/drawingml/2006/main" name="1_Logos">
  <a:themeElements>
    <a:clrScheme name="BiG Challenge 2022">
      <a:dk1>
        <a:srgbClr val="212044"/>
      </a:dk1>
      <a:lt1>
        <a:sysClr val="window" lastClr="FFFFFF"/>
      </a:lt1>
      <a:dk2>
        <a:srgbClr val="000000"/>
      </a:dk2>
      <a:lt2>
        <a:srgbClr val="E7E6E6"/>
      </a:lt2>
      <a:accent1>
        <a:srgbClr val="E62C7F"/>
      </a:accent1>
      <a:accent2>
        <a:srgbClr val="EE733A"/>
      </a:accent2>
      <a:accent3>
        <a:srgbClr val="FFB600"/>
      </a:accent3>
      <a:accent4>
        <a:srgbClr val="76B72D"/>
      </a:accent4>
      <a:accent5>
        <a:srgbClr val="0DB1E0"/>
      </a:accent5>
      <a:accent6>
        <a:srgbClr val="253887"/>
      </a:accent6>
      <a:hlink>
        <a:srgbClr val="9E4391"/>
      </a:hlink>
      <a:folHlink>
        <a:srgbClr val="6F3B55"/>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7 - BiG Challenge Slides Template - Arial.potx" id="{1E90ECDE-1ABE-450A-A1AA-D43A779FBA05}" vid="{48D3F5B2-2D81-4237-881F-938BF53665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2315FF91480F41BB382630AFAFE163" ma:contentTypeVersion="16" ma:contentTypeDescription="Create a new document." ma:contentTypeScope="" ma:versionID="47f2e8ede32b73cee0621a579aa03f34">
  <xsd:schema xmlns:xsd="http://www.w3.org/2001/XMLSchema" xmlns:xs="http://www.w3.org/2001/XMLSchema" xmlns:p="http://schemas.microsoft.com/office/2006/metadata/properties" xmlns:ns2="17dd376a-7703-4d16-8034-213cffa61642" xmlns:ns3="7ee85a2a-d933-4483-8446-7f50a3662221" targetNamespace="http://schemas.microsoft.com/office/2006/metadata/properties" ma:root="true" ma:fieldsID="a57ef099c23aa7e144856897eef401e9" ns2:_="" ns3:_="">
    <xsd:import namespace="17dd376a-7703-4d16-8034-213cffa61642"/>
    <xsd:import namespace="7ee85a2a-d933-4483-8446-7f50a36622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d376a-7703-4d16-8034-213cffa61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514f55-2398-460d-b1d9-0db7fd9bad4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e85a2a-d933-4483-8446-7f50a366222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e015ee8-dc21-4973-815c-26479bba58d5}" ma:internalName="TaxCatchAll" ma:showField="CatchAllData" ma:web="7ee85a2a-d933-4483-8446-7f50a366222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e85a2a-d933-4483-8446-7f50a3662221" xsi:nil="true"/>
    <lcf76f155ced4ddcb4097134ff3c332f xmlns="17dd376a-7703-4d16-8034-213cffa616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59930C-C740-4E97-A914-F2A703441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dd376a-7703-4d16-8034-213cffa61642"/>
    <ds:schemaRef ds:uri="7ee85a2a-d933-4483-8446-7f50a36622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7F8944-6AAC-4671-8A1C-119CFB009633}">
  <ds:schemaRefs>
    <ds:schemaRef ds:uri="http://schemas.microsoft.com/sharepoint/v3/contenttype/forms"/>
  </ds:schemaRefs>
</ds:datastoreItem>
</file>

<file path=customXml/itemProps3.xml><?xml version="1.0" encoding="utf-8"?>
<ds:datastoreItem xmlns:ds="http://schemas.openxmlformats.org/officeDocument/2006/customXml" ds:itemID="{9802C001-54F5-4164-87F5-5E77EA2108D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7ee85a2a-d933-4483-8446-7f50a3662221"/>
    <ds:schemaRef ds:uri="17dd376a-7703-4d16-8034-213cffa6164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2207 - BiG Challenge Slides Template - Arial</Template>
  <TotalTime>901</TotalTime>
  <Words>1092</Words>
  <Application>Microsoft Office PowerPoint</Application>
  <PresentationFormat>Widescreen</PresentationFormat>
  <Paragraphs>170</Paragraphs>
  <Slides>21</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Arial</vt:lpstr>
      <vt:lpstr>Arial Bold</vt:lpstr>
      <vt:lpstr>Roboto Light</vt:lpstr>
      <vt:lpstr>Title Slides</vt:lpstr>
      <vt:lpstr>BC Logo</vt:lpstr>
      <vt:lpstr>All Logos</vt:lpstr>
      <vt:lpstr>Major Logos</vt:lpstr>
      <vt:lpstr>1_Logos</vt:lpstr>
      <vt:lpstr>Reflective Journal</vt:lpstr>
      <vt:lpstr>What is the BiG Challenge Reflective Journal?</vt:lpstr>
      <vt:lpstr>What ways can you use to complete your Journal?</vt:lpstr>
      <vt:lpstr>What does your Journal need to cover?</vt:lpstr>
      <vt:lpstr>What are the Enterprise Awards?</vt:lpstr>
      <vt:lpstr>What are the Skills Awards?</vt:lpstr>
      <vt:lpstr>PowerPoint Presentation</vt:lpstr>
      <vt:lpstr>Your BiG Challenge Business</vt:lpstr>
      <vt:lpstr>Teamwork  </vt:lpstr>
      <vt:lpstr>Creativity  </vt:lpstr>
      <vt:lpstr>Problem Solving  </vt:lpstr>
      <vt:lpstr>Aiming High  </vt:lpstr>
      <vt:lpstr>Sustainability </vt:lpstr>
      <vt:lpstr>Marketing &amp; Sales</vt:lpstr>
      <vt:lpstr>Made in Sheffield </vt:lpstr>
      <vt:lpstr>Innovation</vt:lpstr>
      <vt:lpstr>Use of Technology</vt:lpstr>
      <vt:lpstr>Cashflow, finances &amp; profit </vt:lpstr>
      <vt:lpstr>What did you learn? </vt:lpstr>
      <vt:lpstr>A huge thank you to our amazing  Final Award sponsors!</vt:lpstr>
      <vt:lpstr>Thank you for joining us on the BiG Challenge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Fletcher</dc:creator>
  <cp:lastModifiedBy>Dan Moat</cp:lastModifiedBy>
  <cp:revision>7</cp:revision>
  <dcterms:created xsi:type="dcterms:W3CDTF">2022-09-09T14:12:21Z</dcterms:created>
  <dcterms:modified xsi:type="dcterms:W3CDTF">2024-01-11T12:52:24Z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2022-09-09T14:13:12Z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576a8dfe-6de4-4cbd-bdfc-8ebcc6b501d1</vt:lpwstr>
  </property>
  <property fmtid="{D5CDD505-2E9C-101B-9397-08002B2CF9AE}" pid="8" name="MSIP_Label_c8588358-c3f1-4695-a290-e2f70d15689d_ContentBits">
    <vt:lpwstr>0</vt:lpwstr>
  </property>
  <property fmtid="{D5CDD505-2E9C-101B-9397-08002B2CF9AE}" pid="9" name="ContentTypeId">
    <vt:lpwstr>0x010100642315FF91480F41BB382630AFAFE163</vt:lpwstr>
  </property>
  <property fmtid="{D5CDD505-2E9C-101B-9397-08002B2CF9AE}" pid="10" name="MediaServiceImageTags">
    <vt:lpwstr/>
  </property>
</Properties>
</file>